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Rg st="1" end="25"/>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36" y="-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B9D4A236-6347-4E12-938A-2B4156381EB8}" type="datetimeFigureOut">
              <a:rPr lang="sv-SE" smtClean="0"/>
              <a:t>2026-01-17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610842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9D4A236-6347-4E12-938A-2B4156381EB8}" type="datetimeFigureOut">
              <a:rPr lang="sv-SE" smtClean="0"/>
              <a:t>2026-01-17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3891583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9D4A236-6347-4E12-938A-2B4156381EB8}" type="datetimeFigureOut">
              <a:rPr lang="sv-SE" smtClean="0"/>
              <a:t>2026-01-17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255269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9D4A236-6347-4E12-938A-2B4156381EB8}" type="datetimeFigureOut">
              <a:rPr lang="sv-SE" smtClean="0"/>
              <a:t>2026-01-17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8519776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B9D4A236-6347-4E12-938A-2B4156381EB8}" type="datetimeFigureOut">
              <a:rPr lang="sv-SE" smtClean="0"/>
              <a:t>2026-01-17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14612941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B9D4A236-6347-4E12-938A-2B4156381EB8}" type="datetimeFigureOut">
              <a:rPr lang="sv-SE" smtClean="0"/>
              <a:t>2026-01-17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2483962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B9D4A236-6347-4E12-938A-2B4156381EB8}" type="datetimeFigureOut">
              <a:rPr lang="sv-SE" smtClean="0"/>
              <a:t>2026-01-17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37569993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B9D4A236-6347-4E12-938A-2B4156381EB8}" type="datetimeFigureOut">
              <a:rPr lang="sv-SE" smtClean="0"/>
              <a:t>2026-01-17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34604125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9D4A236-6347-4E12-938A-2B4156381EB8}" type="datetimeFigureOut">
              <a:rPr lang="sv-SE" smtClean="0"/>
              <a:t>2026-01-17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13640396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9D4A236-6347-4E12-938A-2B4156381EB8}" type="datetimeFigureOut">
              <a:rPr lang="sv-SE" smtClean="0"/>
              <a:t>2026-01-17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1059680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9D4A236-6347-4E12-938A-2B4156381EB8}" type="datetimeFigureOut">
              <a:rPr lang="sv-SE" smtClean="0"/>
              <a:t>2026-01-17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7F8982C3-7A02-4B14-84B6-FF4591176277}" type="slidenum">
              <a:rPr lang="sv-SE" smtClean="0"/>
              <a:t>‹#›</a:t>
            </a:fld>
            <a:endParaRPr lang="sv-SE"/>
          </a:p>
        </p:txBody>
      </p:sp>
    </p:spTree>
    <p:extLst>
      <p:ext uri="{BB962C8B-B14F-4D97-AF65-F5344CB8AC3E}">
        <p14:creationId xmlns:p14="http://schemas.microsoft.com/office/powerpoint/2010/main" val="1121593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D4A236-6347-4E12-938A-2B4156381EB8}" type="datetimeFigureOut">
              <a:rPr lang="sv-SE" smtClean="0"/>
              <a:t>2026-01-17</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8982C3-7A02-4B14-84B6-FF4591176277}" type="slidenum">
              <a:rPr lang="sv-SE" smtClean="0"/>
              <a:t>‹#›</a:t>
            </a:fld>
            <a:endParaRPr lang="sv-SE"/>
          </a:p>
        </p:txBody>
      </p:sp>
    </p:spTree>
    <p:extLst>
      <p:ext uri="{BB962C8B-B14F-4D97-AF65-F5344CB8AC3E}">
        <p14:creationId xmlns:p14="http://schemas.microsoft.com/office/powerpoint/2010/main" val="1357263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1259631" y="2213424"/>
            <a:ext cx="6480720" cy="1422743"/>
          </a:xfrm>
          <a:solidFill>
            <a:schemeClr val="bg1">
              <a:lumMod val="85000"/>
            </a:schemeClr>
          </a:solidFill>
        </p:spPr>
        <p:txBody>
          <a:bodyPr>
            <a:normAutofit/>
          </a:bodyPr>
          <a:lstStyle/>
          <a:p>
            <a:r>
              <a:rPr lang="sv-SE" sz="6000" dirty="0" smtClean="0"/>
              <a:t>Vad är Skara Gille?</a:t>
            </a:r>
            <a:endParaRPr lang="sv-SE" sz="6000" dirty="0"/>
          </a:p>
        </p:txBody>
      </p:sp>
      <p:sp>
        <p:nvSpPr>
          <p:cNvPr id="3" name="Underrubrik 2"/>
          <p:cNvSpPr>
            <a:spLocks noGrp="1"/>
          </p:cNvSpPr>
          <p:nvPr>
            <p:ph type="subTitle" idx="1"/>
          </p:nvPr>
        </p:nvSpPr>
        <p:spPr>
          <a:xfrm>
            <a:off x="1259631" y="3645024"/>
            <a:ext cx="6480721" cy="1752600"/>
          </a:xfrm>
          <a:solidFill>
            <a:schemeClr val="bg1">
              <a:lumMod val="85000"/>
            </a:schemeClr>
          </a:solidFill>
        </p:spPr>
        <p:txBody>
          <a:bodyPr>
            <a:normAutofit fontScale="85000" lnSpcReduction="10000"/>
          </a:bodyPr>
          <a:lstStyle/>
          <a:p>
            <a:r>
              <a:rPr lang="sv-SE" dirty="0">
                <a:solidFill>
                  <a:schemeClr val="tx1"/>
                </a:solidFill>
              </a:rPr>
              <a:t>Skara Gille är en hembygdsförening i Skara. En samlingsplats för oss som värnar om bevarandet av traditionen och spridande av historia i staden där vägar och sekler mötas</a:t>
            </a:r>
            <a:r>
              <a:rPr lang="sv-SE" dirty="0"/>
              <a:t>.</a:t>
            </a:r>
          </a:p>
          <a:p>
            <a:endParaRPr lang="sv-SE" dirty="0" smtClean="0">
              <a:solidFill>
                <a:schemeClr val="tx1"/>
              </a:solidFill>
            </a:endParaRPr>
          </a:p>
        </p:txBody>
      </p:sp>
      <p:pic>
        <p:nvPicPr>
          <p:cNvPr id="2050" name="Picture 2" descr="D:\Skara Gille Bildarkiv\Skara Gille Logo\Skara Gille logotype 1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5589240"/>
            <a:ext cx="3333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oran\OneDrive\Bilder\Skärmbilder\Skärmbild 2026-01-16 0910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1" y="116632"/>
            <a:ext cx="6310359" cy="2063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204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635190"/>
            <a:ext cx="4839524" cy="2977825"/>
          </a:xfrm>
          <a:prstGeom prst="rect">
            <a:avLst/>
          </a:prstGeom>
        </p:spPr>
      </p:pic>
      <p:pic>
        <p:nvPicPr>
          <p:cNvPr id="4" name="Bildobjekt 3">
            <a:extLst>
              <a:ext uri="{FF2B5EF4-FFF2-40B4-BE49-F238E27FC236}">
                <a16:creationId xmlns="" xmlns:a16="http://schemas.microsoft.com/office/drawing/2014/main" id="{2297533D-D63D-CF92-D611-2B48C708E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1635190"/>
            <a:ext cx="3033741" cy="1944610"/>
          </a:xfrm>
          <a:prstGeom prst="rect">
            <a:avLst/>
          </a:prstGeom>
        </p:spPr>
      </p:pic>
      <p:sp>
        <p:nvSpPr>
          <p:cNvPr id="5" name="textruta 4"/>
          <p:cNvSpPr txBox="1"/>
          <p:nvPr/>
        </p:nvSpPr>
        <p:spPr>
          <a:xfrm>
            <a:off x="475182" y="160338"/>
            <a:ext cx="8434341" cy="1446550"/>
          </a:xfrm>
          <a:prstGeom prst="rect">
            <a:avLst/>
          </a:prstGeom>
          <a:noFill/>
        </p:spPr>
        <p:txBody>
          <a:bodyPr wrap="square" rtlCol="0">
            <a:spAutoFit/>
          </a:bodyPr>
          <a:lstStyle/>
          <a:p>
            <a:pPr algn="ctr"/>
            <a:r>
              <a:rPr lang="sv-SE" sz="4400" dirty="0" err="1" smtClean="0"/>
              <a:t>Brandmuseét</a:t>
            </a:r>
            <a:r>
              <a:rPr lang="sv-SE" sz="4400" dirty="0" smtClean="0"/>
              <a:t>/Brandbilen/Eftersläckning/</a:t>
            </a:r>
            <a:r>
              <a:rPr lang="sv-SE" sz="4400" dirty="0" err="1" smtClean="0"/>
              <a:t>Släcktkalaset</a:t>
            </a:r>
            <a:endParaRPr lang="sv-SE" sz="4400" dirty="0"/>
          </a:p>
        </p:txBody>
      </p:sp>
      <p:sp>
        <p:nvSpPr>
          <p:cNvPr id="6" name="AutoShape 2" descr="https://photos.fife.usercontent.google.com/pw/AP1GczOYtJdfr2dn4CGEHRL88tXDdWBPvtYwPFr4jz9J0AMJjBMC-aLQN8FAKw=w1880-h846-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07" y="4509120"/>
            <a:ext cx="565723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ruta 6"/>
          <p:cNvSpPr txBox="1"/>
          <p:nvPr/>
        </p:nvSpPr>
        <p:spPr>
          <a:xfrm>
            <a:off x="6588224" y="4509120"/>
            <a:ext cx="1872208" cy="2308324"/>
          </a:xfrm>
          <a:prstGeom prst="rect">
            <a:avLst/>
          </a:prstGeom>
          <a:noFill/>
        </p:spPr>
        <p:txBody>
          <a:bodyPr wrap="square" rtlCol="0">
            <a:spAutoFit/>
          </a:bodyPr>
          <a:lstStyle/>
          <a:p>
            <a:r>
              <a:rPr lang="sv-SE" dirty="0" smtClean="0"/>
              <a:t>Vi kör guidade turer med brandbilen.</a:t>
            </a:r>
          </a:p>
          <a:p>
            <a:r>
              <a:rPr lang="sv-SE" dirty="0" smtClean="0"/>
              <a:t>I år var vi även värd för Brandhistoriska Sällskapets årsmöte.</a:t>
            </a:r>
            <a:endParaRPr lang="sv-SE" dirty="0"/>
          </a:p>
        </p:txBody>
      </p:sp>
      <p:sp>
        <p:nvSpPr>
          <p:cNvPr id="3" name="textruta 2"/>
          <p:cNvSpPr txBox="1"/>
          <p:nvPr/>
        </p:nvSpPr>
        <p:spPr>
          <a:xfrm>
            <a:off x="5652120" y="3600395"/>
            <a:ext cx="3384376" cy="923330"/>
          </a:xfrm>
          <a:prstGeom prst="rect">
            <a:avLst/>
          </a:prstGeom>
          <a:noFill/>
        </p:spPr>
        <p:txBody>
          <a:bodyPr wrap="square" rtlCol="0">
            <a:spAutoFit/>
          </a:bodyPr>
          <a:lstStyle/>
          <a:p>
            <a:r>
              <a:rPr lang="sv-SE" dirty="0" smtClean="0"/>
              <a:t>Öppet varje onsdag under sommaren och med guidning av</a:t>
            </a:r>
          </a:p>
          <a:p>
            <a:r>
              <a:rPr lang="sv-SE" dirty="0" smtClean="0"/>
              <a:t>Pensionerade brandmän.</a:t>
            </a:r>
            <a:endParaRPr lang="sv-SE" dirty="0"/>
          </a:p>
        </p:txBody>
      </p:sp>
    </p:spTree>
    <p:extLst>
      <p:ext uri="{BB962C8B-B14F-4D97-AF65-F5344CB8AC3E}">
        <p14:creationId xmlns:p14="http://schemas.microsoft.com/office/powerpoint/2010/main" val="1329130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karagille.se/wp-content/uploads/2024/06/DSC01358-sca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8"/>
            <a:ext cx="4032448" cy="2688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547664" y="332656"/>
            <a:ext cx="6048672" cy="769441"/>
          </a:xfrm>
          <a:prstGeom prst="rect">
            <a:avLst/>
          </a:prstGeom>
          <a:noFill/>
        </p:spPr>
        <p:txBody>
          <a:bodyPr wrap="square" rtlCol="0">
            <a:spAutoFit/>
          </a:bodyPr>
          <a:lstStyle/>
          <a:p>
            <a:pPr algn="ctr"/>
            <a:r>
              <a:rPr lang="sv-SE" sz="4400" dirty="0" smtClean="0"/>
              <a:t>Lilla Midsommarafton</a:t>
            </a:r>
            <a:endParaRPr lang="sv-SE" sz="4400" dirty="0"/>
          </a:p>
        </p:txBody>
      </p:sp>
      <p:sp>
        <p:nvSpPr>
          <p:cNvPr id="3" name="textruta 2"/>
          <p:cNvSpPr txBox="1"/>
          <p:nvPr/>
        </p:nvSpPr>
        <p:spPr>
          <a:xfrm>
            <a:off x="683568" y="4509120"/>
            <a:ext cx="6624736" cy="1477328"/>
          </a:xfrm>
          <a:prstGeom prst="rect">
            <a:avLst/>
          </a:prstGeom>
          <a:noFill/>
        </p:spPr>
        <p:txBody>
          <a:bodyPr wrap="square" rtlCol="0">
            <a:spAutoFit/>
          </a:bodyPr>
          <a:lstStyle/>
          <a:p>
            <a:r>
              <a:rPr lang="sv-SE" dirty="0"/>
              <a:t>Lilla Midsommarafton har blivit en uppskattad årlig tradition, där sill och potatis självklart står på menyn. Den här gången fick vi, på grund av regnet, flytta in under tak på biblioteket och lyssna till Andreas och Åsa Ljung som stod för underhållningen. I vanliga fall dukas festligheterna upp på Båtmanshusets gård.</a:t>
            </a:r>
          </a:p>
        </p:txBody>
      </p:sp>
    </p:spTree>
    <p:extLst>
      <p:ext uri="{BB962C8B-B14F-4D97-AF65-F5344CB8AC3E}">
        <p14:creationId xmlns:p14="http://schemas.microsoft.com/office/powerpoint/2010/main" val="722742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photos.fife.usercontent.google.com/pw/AP1GczMavjMI4tp0MB69hROxqRifS_mYtse1lEqptWAbpWqvNxOMDYmtB4VteA=w1877-h846-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494" y="2868952"/>
            <a:ext cx="4394786" cy="198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5" descr="https://photos.fife.usercontent.google.com/pw/AP1GczPfy-leINn4kpVl0pzsUGrsGT_WZycFsXdl0jfPf5bzjhIWFbXHlFUxKQ=w846-h846-s-no-gm?authuser=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990" y="1889448"/>
            <a:ext cx="4968552"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ruta 3"/>
          <p:cNvSpPr txBox="1"/>
          <p:nvPr/>
        </p:nvSpPr>
        <p:spPr>
          <a:xfrm>
            <a:off x="1115616" y="476672"/>
            <a:ext cx="7344816" cy="769441"/>
          </a:xfrm>
          <a:prstGeom prst="rect">
            <a:avLst/>
          </a:prstGeom>
          <a:noFill/>
        </p:spPr>
        <p:txBody>
          <a:bodyPr wrap="square" rtlCol="0">
            <a:spAutoFit/>
          </a:bodyPr>
          <a:lstStyle/>
          <a:p>
            <a:r>
              <a:rPr lang="sv-SE" sz="4400" dirty="0" smtClean="0"/>
              <a:t>Nationaldagsfirande i </a:t>
            </a:r>
            <a:r>
              <a:rPr lang="sv-SE" sz="4400" dirty="0" err="1" smtClean="0"/>
              <a:t>Fornbyn</a:t>
            </a:r>
            <a:endParaRPr lang="sv-SE" sz="4400" dirty="0"/>
          </a:p>
        </p:txBody>
      </p:sp>
      <p:sp>
        <p:nvSpPr>
          <p:cNvPr id="5" name="textruta 4"/>
          <p:cNvSpPr txBox="1"/>
          <p:nvPr/>
        </p:nvSpPr>
        <p:spPr>
          <a:xfrm>
            <a:off x="460375" y="5157192"/>
            <a:ext cx="3607434" cy="923330"/>
          </a:xfrm>
          <a:prstGeom prst="rect">
            <a:avLst/>
          </a:prstGeom>
          <a:noFill/>
        </p:spPr>
        <p:txBody>
          <a:bodyPr wrap="square" rtlCol="0">
            <a:spAutoFit/>
          </a:bodyPr>
          <a:lstStyle/>
          <a:p>
            <a:r>
              <a:rPr lang="sv-SE" dirty="0" smtClean="0"/>
              <a:t>Skara Gille serverar korv, kaffe o nationaldagsbakelse och ordnar underhållningen</a:t>
            </a:r>
            <a:endParaRPr lang="sv-SE" dirty="0"/>
          </a:p>
        </p:txBody>
      </p:sp>
    </p:spTree>
    <p:extLst>
      <p:ext uri="{BB962C8B-B14F-4D97-AF65-F5344CB8AC3E}">
        <p14:creationId xmlns:p14="http://schemas.microsoft.com/office/powerpoint/2010/main" val="1834566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Hembygdsmässa i </a:t>
            </a:r>
            <a:r>
              <a:rPr lang="sv-SE" dirty="0" err="1"/>
              <a:t>Fornbyn</a:t>
            </a:r>
            <a:endParaRPr lang="sv-SE" dirty="0"/>
          </a:p>
        </p:txBody>
      </p:sp>
      <p:pic>
        <p:nvPicPr>
          <p:cNvPr id="5" name="Platshållare för innehåll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60641" y="4077072"/>
            <a:ext cx="3460367" cy="1885475"/>
          </a:xfrm>
        </p:spPr>
      </p:pic>
      <p:pic>
        <p:nvPicPr>
          <p:cNvPr id="6146" name="Picture 2" descr="https://skaragille.se/wp-content/uploads/2025/09/DSC03563-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606488"/>
            <a:ext cx="3390742" cy="22609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skaragille.se/wp-content/uploads/2025/09/Hembygdsmassa-i-Fornbyn-2025-pd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1340768"/>
            <a:ext cx="3257051"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659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a:extLst>
              <a:ext uri="{FF2B5EF4-FFF2-40B4-BE49-F238E27FC236}">
                <a16:creationId xmlns="" xmlns:a16="http://schemas.microsoft.com/office/drawing/2014/main" id="{117CA713-A07B-040B-63A4-32DCEA4EA2B6}"/>
              </a:ext>
            </a:extLst>
          </p:cNvPr>
          <p:cNvSpPr txBox="1">
            <a:spLocks/>
          </p:cNvSpPr>
          <p:nvPr/>
        </p:nvSpPr>
        <p:spPr>
          <a:xfrm>
            <a:off x="2123728" y="260648"/>
            <a:ext cx="4248472" cy="648072"/>
          </a:xfrm>
          <a:prstGeom prst="rect">
            <a:avLst/>
          </a:prstGeom>
        </p:spPr>
        <p:txBody>
          <a:bodyP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dirty="0"/>
              <a:t>Bildvisningar</a:t>
            </a:r>
          </a:p>
        </p:txBody>
      </p:sp>
      <p:sp>
        <p:nvSpPr>
          <p:cNvPr id="3" name="Underrubrik 4">
            <a:extLst>
              <a:ext uri="{FF2B5EF4-FFF2-40B4-BE49-F238E27FC236}">
                <a16:creationId xmlns="" xmlns:a16="http://schemas.microsoft.com/office/drawing/2014/main" id="{813ACFFE-5102-5574-984C-D8BE6E1AF397}"/>
              </a:ext>
            </a:extLst>
          </p:cNvPr>
          <p:cNvSpPr txBox="1">
            <a:spLocks/>
          </p:cNvSpPr>
          <p:nvPr/>
        </p:nvSpPr>
        <p:spPr>
          <a:xfrm>
            <a:off x="500404" y="3382986"/>
            <a:ext cx="6400800" cy="168059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sv-SE" sz="2400" dirty="0"/>
              <a:t>Vi anordnar bildvisningar för våra både medlemmar och andra intresserade. Vi åker även till äldreboenden och visar gamla bilder.  </a:t>
            </a:r>
          </a:p>
        </p:txBody>
      </p:sp>
      <p:pic>
        <p:nvPicPr>
          <p:cNvPr id="5" name="Picture 2">
            <a:extLst>
              <a:ext uri="{FF2B5EF4-FFF2-40B4-BE49-F238E27FC236}">
                <a16:creationId xmlns="" xmlns:a16="http://schemas.microsoft.com/office/drawing/2014/main" id="{D766FD23-425C-5EFC-E18C-57EBE8AE91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4787821"/>
            <a:ext cx="2109611" cy="1440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objekt 5">
            <a:extLst>
              <a:ext uri="{FF2B5EF4-FFF2-40B4-BE49-F238E27FC236}">
                <a16:creationId xmlns="" xmlns:a16="http://schemas.microsoft.com/office/drawing/2014/main" id="{58D5A49D-7E54-25D5-0003-AA59A4CD74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4691324"/>
            <a:ext cx="3465349" cy="1633154"/>
          </a:xfrm>
          <a:prstGeom prst="rect">
            <a:avLst/>
          </a:prstGeom>
        </p:spPr>
      </p:pic>
      <p:pic>
        <p:nvPicPr>
          <p:cNvPr id="7" name="Bildobjekt 6">
            <a:extLst>
              <a:ext uri="{FF2B5EF4-FFF2-40B4-BE49-F238E27FC236}">
                <a16:creationId xmlns="" xmlns:a16="http://schemas.microsoft.com/office/drawing/2014/main" id="{2C0E73A8-29C8-5142-DD4B-4EF023251C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1252275"/>
            <a:ext cx="1756000" cy="1762409"/>
          </a:xfrm>
          <a:prstGeom prst="rect">
            <a:avLst/>
          </a:prstGeom>
        </p:spPr>
      </p:pic>
      <p:pic>
        <p:nvPicPr>
          <p:cNvPr id="5122" name="Picture 2" descr="https://skaragille.se/wp-content/uploads/2025/10/20251014_142444-2-scal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908720"/>
            <a:ext cx="5443379" cy="2449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844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a:extLst>
              <a:ext uri="{FF2B5EF4-FFF2-40B4-BE49-F238E27FC236}">
                <a16:creationId xmlns="" xmlns:a16="http://schemas.microsoft.com/office/drawing/2014/main" id="{BB012B3B-7B41-97B8-B7E4-626E255851D5}"/>
              </a:ext>
            </a:extLst>
          </p:cNvPr>
          <p:cNvSpPr txBox="1">
            <a:spLocks/>
          </p:cNvSpPr>
          <p:nvPr/>
        </p:nvSpPr>
        <p:spPr>
          <a:xfrm>
            <a:off x="1691680" y="404664"/>
            <a:ext cx="5184576" cy="115455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a:t>Stadsorienteringar</a:t>
            </a:r>
            <a:endParaRPr lang="sv-SE" dirty="0"/>
          </a:p>
        </p:txBody>
      </p:sp>
      <p:sp>
        <p:nvSpPr>
          <p:cNvPr id="3" name="Underrubrik 4">
            <a:extLst>
              <a:ext uri="{FF2B5EF4-FFF2-40B4-BE49-F238E27FC236}">
                <a16:creationId xmlns="" xmlns:a16="http://schemas.microsoft.com/office/drawing/2014/main" id="{688AE54E-DA95-59F7-8EBF-AAC6DBA8816E}"/>
              </a:ext>
            </a:extLst>
          </p:cNvPr>
          <p:cNvSpPr txBox="1">
            <a:spLocks/>
          </p:cNvSpPr>
          <p:nvPr/>
        </p:nvSpPr>
        <p:spPr>
          <a:xfrm>
            <a:off x="1331640" y="4653136"/>
            <a:ext cx="6400800" cy="1752600"/>
          </a:xfrm>
          <a:prstGeom prst="rect">
            <a:avLst/>
          </a:prstGeom>
        </p:spPr>
        <p:txBody>
          <a:bodyPr>
            <a:normAutofit fontScale="850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sv-SE" dirty="0"/>
              <a:t>En ny aktivitet som är mycket uppskattat. Följ kartan till kontrollen och där sitter en bild på platsen från förr och där finns en tipsfråga som har anknytning till platsen.</a:t>
            </a:r>
          </a:p>
        </p:txBody>
      </p:sp>
      <p:pic>
        <p:nvPicPr>
          <p:cNvPr id="4" name="Bildobjekt 3">
            <a:extLst>
              <a:ext uri="{FF2B5EF4-FFF2-40B4-BE49-F238E27FC236}">
                <a16:creationId xmlns="" xmlns:a16="http://schemas.microsoft.com/office/drawing/2014/main" id="{892C28E4-32CE-C20C-D86B-69CB3DD7E1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3768" y="1484784"/>
            <a:ext cx="3630168" cy="3029712"/>
          </a:xfrm>
          <a:prstGeom prst="rect">
            <a:avLst/>
          </a:prstGeom>
        </p:spPr>
      </p:pic>
    </p:spTree>
    <p:extLst>
      <p:ext uri="{BB962C8B-B14F-4D97-AF65-F5344CB8AC3E}">
        <p14:creationId xmlns:p14="http://schemas.microsoft.com/office/powerpoint/2010/main" val="23580501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 xmlns:a16="http://schemas.microsoft.com/office/drawing/2014/main" id="{F44DC8A5-3349-A2F0-ABF7-B4BEA6868474}"/>
              </a:ext>
            </a:extLst>
          </p:cNvPr>
          <p:cNvSpPr>
            <a:spLocks noGrp="1"/>
          </p:cNvSpPr>
          <p:nvPr>
            <p:ph type="title"/>
          </p:nvPr>
        </p:nvSpPr>
        <p:spPr/>
        <p:txBody>
          <a:bodyPr/>
          <a:lstStyle/>
          <a:p>
            <a:r>
              <a:rPr lang="sv-SE" dirty="0" err="1" smtClean="0"/>
              <a:t>Botan</a:t>
            </a:r>
            <a:r>
              <a:rPr lang="sv-SE" dirty="0" smtClean="0"/>
              <a:t>/Skyltar/Blommor</a:t>
            </a:r>
            <a:endParaRPr lang="sv-SE" dirty="0"/>
          </a:p>
        </p:txBody>
      </p:sp>
      <p:pic>
        <p:nvPicPr>
          <p:cNvPr id="4" name="Bildobjekt 3">
            <a:extLst>
              <a:ext uri="{FF2B5EF4-FFF2-40B4-BE49-F238E27FC236}">
                <a16:creationId xmlns="" xmlns:a16="http://schemas.microsoft.com/office/drawing/2014/main" id="{84FBE326-C4E5-6851-5762-EA7575B776D4}"/>
              </a:ext>
            </a:extLst>
          </p:cNvPr>
          <p:cNvPicPr>
            <a:picLocks noChangeAspect="1"/>
          </p:cNvPicPr>
          <p:nvPr/>
        </p:nvPicPr>
        <p:blipFill>
          <a:blip r:embed="rId2"/>
          <a:stretch>
            <a:fillRect/>
          </a:stretch>
        </p:blipFill>
        <p:spPr>
          <a:xfrm>
            <a:off x="971550" y="1324301"/>
            <a:ext cx="3171826" cy="1773314"/>
          </a:xfrm>
          <a:prstGeom prst="rect">
            <a:avLst/>
          </a:prstGeom>
        </p:spPr>
      </p:pic>
      <p:pic>
        <p:nvPicPr>
          <p:cNvPr id="6" name="Bildobjekt 5">
            <a:extLst>
              <a:ext uri="{FF2B5EF4-FFF2-40B4-BE49-F238E27FC236}">
                <a16:creationId xmlns="" xmlns:a16="http://schemas.microsoft.com/office/drawing/2014/main" id="{87463053-BAA5-6DDF-3412-368256B98E2C}"/>
              </a:ext>
            </a:extLst>
          </p:cNvPr>
          <p:cNvPicPr>
            <a:picLocks noChangeAspect="1"/>
          </p:cNvPicPr>
          <p:nvPr/>
        </p:nvPicPr>
        <p:blipFill>
          <a:blip r:embed="rId3"/>
          <a:stretch>
            <a:fillRect/>
          </a:stretch>
        </p:blipFill>
        <p:spPr>
          <a:xfrm>
            <a:off x="4514852" y="1324301"/>
            <a:ext cx="3801564" cy="4194829"/>
          </a:xfrm>
          <a:prstGeom prst="rect">
            <a:avLst/>
          </a:prstGeom>
        </p:spPr>
      </p:pic>
      <p:pic>
        <p:nvPicPr>
          <p:cNvPr id="8" name="Bildobjekt 7">
            <a:extLst>
              <a:ext uri="{FF2B5EF4-FFF2-40B4-BE49-F238E27FC236}">
                <a16:creationId xmlns="" xmlns:a16="http://schemas.microsoft.com/office/drawing/2014/main" id="{747CCB75-8D16-F682-FF5A-578748708CFF}"/>
              </a:ext>
            </a:extLst>
          </p:cNvPr>
          <p:cNvPicPr>
            <a:picLocks noChangeAspect="1"/>
          </p:cNvPicPr>
          <p:nvPr/>
        </p:nvPicPr>
        <p:blipFill>
          <a:blip r:embed="rId4"/>
          <a:stretch>
            <a:fillRect/>
          </a:stretch>
        </p:blipFill>
        <p:spPr>
          <a:xfrm>
            <a:off x="971545" y="3565397"/>
            <a:ext cx="3171831" cy="1953733"/>
          </a:xfrm>
          <a:prstGeom prst="rect">
            <a:avLst/>
          </a:prstGeom>
        </p:spPr>
      </p:pic>
      <p:sp>
        <p:nvSpPr>
          <p:cNvPr id="3" name="textruta 2"/>
          <p:cNvSpPr txBox="1"/>
          <p:nvPr/>
        </p:nvSpPr>
        <p:spPr>
          <a:xfrm>
            <a:off x="1187624" y="5877272"/>
            <a:ext cx="7128792" cy="646331"/>
          </a:xfrm>
          <a:prstGeom prst="rect">
            <a:avLst/>
          </a:prstGeom>
          <a:noFill/>
        </p:spPr>
        <p:txBody>
          <a:bodyPr wrap="square" rtlCol="0">
            <a:spAutoFit/>
          </a:bodyPr>
          <a:lstStyle/>
          <a:p>
            <a:pPr algn="ctr"/>
            <a:r>
              <a:rPr lang="sv-SE" dirty="0" smtClean="0"/>
              <a:t>Skara Gille har sponsrat blomsterlökar, skyltar på träden och vägvisare i </a:t>
            </a:r>
            <a:r>
              <a:rPr lang="sv-SE" dirty="0" err="1" smtClean="0"/>
              <a:t>Botan</a:t>
            </a:r>
            <a:endParaRPr lang="sv-SE" dirty="0"/>
          </a:p>
        </p:txBody>
      </p:sp>
    </p:spTree>
    <p:extLst>
      <p:ext uri="{BB962C8B-B14F-4D97-AF65-F5344CB8AC3E}">
        <p14:creationId xmlns:p14="http://schemas.microsoft.com/office/powerpoint/2010/main" val="3116336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55576" y="548680"/>
            <a:ext cx="7344816" cy="769441"/>
          </a:xfrm>
          <a:prstGeom prst="rect">
            <a:avLst/>
          </a:prstGeom>
          <a:noFill/>
        </p:spPr>
        <p:txBody>
          <a:bodyPr wrap="square" rtlCol="0">
            <a:spAutoFit/>
          </a:bodyPr>
          <a:lstStyle/>
          <a:p>
            <a:pPr algn="ctr"/>
            <a:r>
              <a:rPr lang="sv-SE" sz="4400" dirty="0" smtClean="0"/>
              <a:t>Elskåpsprojektet</a:t>
            </a:r>
            <a:endParaRPr lang="sv-SE" sz="4400" dirty="0"/>
          </a:p>
        </p:txBody>
      </p:sp>
      <p:pic>
        <p:nvPicPr>
          <p:cNvPr id="1026" name="Picture 2" descr="C:\Users\goran\OneDrive\Bilder\Skärmbilder\Skärmbild 2025-11-23 1127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197167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goran\OneDrive\Bilder\Skärmbilder\Skärmbild 2025-11-22 0955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21088"/>
            <a:ext cx="2359943" cy="208705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goran\OneDrive\Bilder\Elskåpsprojektet 2\Skärmbild 2024-10-23 xxx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4653136"/>
            <a:ext cx="2880320" cy="1978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2611463" y="1424135"/>
            <a:ext cx="4536504" cy="3139321"/>
          </a:xfrm>
          <a:prstGeom prst="rect">
            <a:avLst/>
          </a:prstGeom>
          <a:noFill/>
        </p:spPr>
        <p:txBody>
          <a:bodyPr wrap="square" rtlCol="0">
            <a:spAutoFit/>
          </a:bodyPr>
          <a:lstStyle/>
          <a:p>
            <a:r>
              <a:rPr lang="sv-SE" b="1" dirty="0"/>
              <a:t>I samarbete med Skara kommun och Västergötlands museum har vi försett 45 elskåp med historiska bilder som visar hur platsen såg ut förr i tiden.</a:t>
            </a:r>
            <a:r>
              <a:rPr lang="sv-SE" dirty="0"/>
              <a:t> Varje bild är kompletterad med en QR-kod som leder till en text som berättar mer om motivet och dess bakgrund. Dessutom har tre olika vandringsslingor skapats – så kallade </a:t>
            </a:r>
            <a:r>
              <a:rPr lang="sv-SE" i="1" dirty="0"/>
              <a:t>Elskåpsvandringar</a:t>
            </a:r>
            <a:r>
              <a:rPr lang="sv-SE" dirty="0"/>
              <a:t> – där man kan följa en rutt och upptäcka stadens historia direkt ute i miljön</a:t>
            </a:r>
            <a:r>
              <a:rPr lang="sv-SE" dirty="0" smtClean="0"/>
              <a:t>.</a:t>
            </a:r>
            <a:endParaRPr lang="sv-SE"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8292" y="701044"/>
            <a:ext cx="1739455" cy="386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8735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photos.fife.usercontent.google.com/pw/AP1GczNIAIemGoeh6Ka2b8ISAHEVHQOLf1szBbEgHPCQ6hTGkajF2rBtOyImWg=w381-h846-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2741410" cy="407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2195736" y="404664"/>
            <a:ext cx="4968552" cy="769441"/>
          </a:xfrm>
          <a:prstGeom prst="rect">
            <a:avLst/>
          </a:prstGeom>
          <a:noFill/>
        </p:spPr>
        <p:txBody>
          <a:bodyPr wrap="square" rtlCol="0">
            <a:spAutoFit/>
          </a:bodyPr>
          <a:lstStyle/>
          <a:p>
            <a:pPr algn="ctr"/>
            <a:r>
              <a:rPr lang="sv-SE" sz="4400" dirty="0" smtClean="0"/>
              <a:t>BOK-UTGIVNING</a:t>
            </a:r>
            <a:endParaRPr lang="sv-SE" sz="4400" dirty="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7232" y="3721100"/>
            <a:ext cx="1683046" cy="2732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4067944" y="1340768"/>
            <a:ext cx="4464496" cy="2031325"/>
          </a:xfrm>
          <a:prstGeom prst="rect">
            <a:avLst/>
          </a:prstGeom>
          <a:noFill/>
        </p:spPr>
        <p:txBody>
          <a:bodyPr wrap="square" rtlCol="0">
            <a:spAutoFit/>
          </a:bodyPr>
          <a:lstStyle/>
          <a:p>
            <a:r>
              <a:rPr lang="sv-SE" b="1" dirty="0"/>
              <a:t>Vartannat år ger vi ut boken </a:t>
            </a:r>
            <a:r>
              <a:rPr lang="sv-SE" b="1" i="1" dirty="0"/>
              <a:t>Ett och annat från gamla staden Skara</a:t>
            </a:r>
            <a:r>
              <a:rPr lang="sv-SE" b="1" dirty="0"/>
              <a:t>. Årets upplaga är den trettioåttonde sedan den första boken kom ut 1961.</a:t>
            </a:r>
            <a:r>
              <a:rPr lang="sv-SE" dirty="0"/>
              <a:t> Innehållet består av artiklar skrivna av både medlemmar och andra skribenter som har något intressant att berätta om Skaras historia.</a:t>
            </a:r>
          </a:p>
        </p:txBody>
      </p:sp>
    </p:spTree>
    <p:extLst>
      <p:ext uri="{BB962C8B-B14F-4D97-AF65-F5344CB8AC3E}">
        <p14:creationId xmlns:p14="http://schemas.microsoft.com/office/powerpoint/2010/main" val="2977037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187624" y="404664"/>
            <a:ext cx="6552728" cy="769441"/>
          </a:xfrm>
          <a:prstGeom prst="rect">
            <a:avLst/>
          </a:prstGeom>
          <a:noFill/>
        </p:spPr>
        <p:txBody>
          <a:bodyPr wrap="square" rtlCol="0">
            <a:spAutoFit/>
          </a:bodyPr>
          <a:lstStyle/>
          <a:p>
            <a:pPr algn="ctr"/>
            <a:r>
              <a:rPr lang="sv-SE" sz="4400" dirty="0" smtClean="0"/>
              <a:t>Minnesbänkar </a:t>
            </a:r>
            <a:endParaRPr lang="sv-SE" sz="4400" dirty="0"/>
          </a:p>
        </p:txBody>
      </p:sp>
      <p:sp>
        <p:nvSpPr>
          <p:cNvPr id="3" name="AutoShape 2" descr="https://photos.fife.usercontent.google.com/pw/AP1GczNGVhnWP3VHmpJe-l7TqiaBXSmBg-tKMtB3j1Bs-_9uc9i63wG0QvpVAQ=w1427-h846-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1180988"/>
            <a:ext cx="3877513" cy="229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174105"/>
            <a:ext cx="4176463" cy="229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4" y="3789040"/>
            <a:ext cx="4684575" cy="2111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ruta 4"/>
          <p:cNvSpPr txBox="1"/>
          <p:nvPr/>
        </p:nvSpPr>
        <p:spPr>
          <a:xfrm>
            <a:off x="5364088" y="3489516"/>
            <a:ext cx="2880320" cy="3139321"/>
          </a:xfrm>
          <a:prstGeom prst="rect">
            <a:avLst/>
          </a:prstGeom>
          <a:noFill/>
        </p:spPr>
        <p:txBody>
          <a:bodyPr wrap="square" rtlCol="0">
            <a:spAutoFit/>
          </a:bodyPr>
          <a:lstStyle/>
          <a:p>
            <a:r>
              <a:rPr lang="sv-SE" dirty="0"/>
              <a:t>Här ser vi invigningen av den bänk som har tillägnats Mats Ljung. På bänken sitter hans hustru Ingvor tillsammans med sönerna </a:t>
            </a:r>
            <a:r>
              <a:rPr lang="sv-SE" dirty="0" smtClean="0"/>
              <a:t>Andreas </a:t>
            </a:r>
            <a:r>
              <a:rPr lang="sv-SE" dirty="0"/>
              <a:t>och Magnus</a:t>
            </a:r>
            <a:r>
              <a:rPr lang="sv-SE" dirty="0" smtClean="0"/>
              <a:t>. </a:t>
            </a:r>
          </a:p>
          <a:p>
            <a:endParaRPr lang="sv-SE" dirty="0"/>
          </a:p>
          <a:p>
            <a:r>
              <a:rPr lang="sv-SE" dirty="0" smtClean="0"/>
              <a:t>Carl-Erik Prost, Uno Boman, Lars-Göran Blank, Karin Wallmark o Agda Österberg har tidigare tillägnats bänkar</a:t>
            </a:r>
            <a:endParaRPr lang="sv-SE" dirty="0"/>
          </a:p>
        </p:txBody>
      </p:sp>
    </p:spTree>
    <p:extLst>
      <p:ext uri="{BB962C8B-B14F-4D97-AF65-F5344CB8AC3E}">
        <p14:creationId xmlns:p14="http://schemas.microsoft.com/office/powerpoint/2010/main" val="2170285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251520" y="2838003"/>
            <a:ext cx="5062832" cy="1470025"/>
          </a:xfrm>
        </p:spPr>
        <p:txBody>
          <a:bodyPr/>
          <a:lstStyle/>
          <a:p>
            <a:r>
              <a:rPr lang="sv-SE" dirty="0" smtClean="0"/>
              <a:t>Skara Gille bildades 1948</a:t>
            </a:r>
            <a:endParaRPr lang="sv-SE" dirty="0"/>
          </a:p>
        </p:txBody>
      </p:sp>
      <p:sp>
        <p:nvSpPr>
          <p:cNvPr id="5" name="Underrubrik 4"/>
          <p:cNvSpPr>
            <a:spLocks noGrp="1"/>
          </p:cNvSpPr>
          <p:nvPr>
            <p:ph type="subTitle" idx="1"/>
          </p:nvPr>
        </p:nvSpPr>
        <p:spPr>
          <a:xfrm>
            <a:off x="2267744" y="4581128"/>
            <a:ext cx="6400800" cy="1752600"/>
          </a:xfrm>
        </p:spPr>
        <p:txBody>
          <a:bodyPr>
            <a:normAutofit fontScale="62500" lnSpcReduction="20000"/>
          </a:bodyPr>
          <a:lstStyle/>
          <a:p>
            <a:r>
              <a:rPr lang="sv-SE" dirty="0" smtClean="0">
                <a:solidFill>
                  <a:schemeClr val="tx1"/>
                </a:solidFill>
              </a:rPr>
              <a:t>Det var den legendariske brandchefen David Bergman som kom på den lysande idén att bilda en förening som värnade om den vackra staden Skara.</a:t>
            </a:r>
          </a:p>
          <a:p>
            <a:endParaRPr lang="sv-SE" dirty="0" smtClean="0">
              <a:solidFill>
                <a:schemeClr val="tx1"/>
              </a:solidFill>
            </a:endParaRPr>
          </a:p>
          <a:p>
            <a:r>
              <a:rPr lang="sv-SE" dirty="0" smtClean="0">
                <a:solidFill>
                  <a:schemeClr val="tx1"/>
                </a:solidFill>
              </a:rPr>
              <a:t>En verklig eldsjäl som brann för Skara och dess historia! </a:t>
            </a:r>
            <a:endParaRPr lang="sv-SE" dirty="0">
              <a:solidFill>
                <a:schemeClr val="tx1"/>
              </a:solidFill>
            </a:endParaRPr>
          </a:p>
        </p:txBody>
      </p:sp>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4581128"/>
            <a:ext cx="1966024" cy="1648446"/>
          </a:xfrm>
          <a:prstGeom prst="rect">
            <a:avLst/>
          </a:prstGeom>
        </p:spPr>
      </p:pic>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2120" y="130658"/>
            <a:ext cx="2946194" cy="4132374"/>
          </a:xfrm>
          <a:prstGeom prst="rect">
            <a:avLst/>
          </a:prstGeom>
        </p:spPr>
      </p:pic>
      <p:pic>
        <p:nvPicPr>
          <p:cNvPr id="10242" name="Picture 2" descr="https://skaragille.se/wp-content/uploads/2021/10/12_David_19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7908" y="260648"/>
            <a:ext cx="1888840" cy="2589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507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331640" y="620688"/>
            <a:ext cx="6984776" cy="769441"/>
          </a:xfrm>
          <a:prstGeom prst="rect">
            <a:avLst/>
          </a:prstGeom>
          <a:noFill/>
        </p:spPr>
        <p:txBody>
          <a:bodyPr wrap="square" rtlCol="0">
            <a:spAutoFit/>
          </a:bodyPr>
          <a:lstStyle/>
          <a:p>
            <a:pPr algn="ctr"/>
            <a:r>
              <a:rPr lang="sv-SE" sz="4400" dirty="0" smtClean="0"/>
              <a:t>Kyrkogårdsvandringar</a:t>
            </a:r>
            <a:endParaRPr lang="sv-SE" sz="4400" dirty="0"/>
          </a:p>
        </p:txBody>
      </p:sp>
      <p:pic>
        <p:nvPicPr>
          <p:cNvPr id="9218" name="Picture 2" descr="https://skaragille.se/wp-content/uploads/2023/09/DSC00111-sca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84783"/>
            <a:ext cx="3960440" cy="26408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7006" y="1484784"/>
            <a:ext cx="3179410" cy="1433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395536" y="4151760"/>
            <a:ext cx="7776864" cy="2585323"/>
          </a:xfrm>
          <a:prstGeom prst="rect">
            <a:avLst/>
          </a:prstGeom>
          <a:noFill/>
        </p:spPr>
        <p:txBody>
          <a:bodyPr wrap="square" rtlCol="0">
            <a:spAutoFit/>
          </a:bodyPr>
          <a:lstStyle/>
          <a:p>
            <a:r>
              <a:rPr lang="sv-SE" b="1" dirty="0"/>
              <a:t>Om projektet med kyrkogårdsvandringar</a:t>
            </a:r>
          </a:p>
          <a:p>
            <a:r>
              <a:rPr lang="sv-SE" dirty="0"/>
              <a:t>Förutom våra traditionella guidade kyrkogårdsvandringar arbetar vi nu med ett nytt projekt i samarbete med Kyrkogårdsförvaltningen. Projektet går ut på att spela in korta ljudfiler om personer som på olika sätt har satt Skara på kartan eller varit betydelsefulla profiler i stadens historia.</a:t>
            </a:r>
          </a:p>
          <a:p>
            <a:r>
              <a:rPr lang="sv-SE" dirty="0"/>
              <a:t>Vid varje utvald grav placeras en liten pinne med en QR‑kod. När besökaren skannar koden får hen ta del av en 3–4 minuter lång ljudberättelse om personen i graven.</a:t>
            </a:r>
          </a:p>
          <a:p>
            <a:r>
              <a:rPr lang="sv-SE" dirty="0"/>
              <a:t>I projektets första etapp är målet att skapa ljudfiler och QR‑koder för 100 gravar.</a:t>
            </a:r>
            <a:endParaRPr lang="sv-SE" dirty="0">
              <a:effectLst/>
            </a:endParaRPr>
          </a:p>
        </p:txBody>
      </p:sp>
      <p:sp>
        <p:nvSpPr>
          <p:cNvPr id="4" name="textruta 3"/>
          <p:cNvSpPr txBox="1"/>
          <p:nvPr/>
        </p:nvSpPr>
        <p:spPr>
          <a:xfrm>
            <a:off x="5680315" y="3100318"/>
            <a:ext cx="2232248" cy="369332"/>
          </a:xfrm>
          <a:prstGeom prst="rect">
            <a:avLst/>
          </a:prstGeom>
          <a:noFill/>
        </p:spPr>
        <p:txBody>
          <a:bodyPr wrap="square" rtlCol="0">
            <a:spAutoFit/>
          </a:bodyPr>
          <a:lstStyle/>
          <a:p>
            <a:r>
              <a:rPr lang="sv-SE" dirty="0" smtClean="0"/>
              <a:t>Pinne med ljudfil</a:t>
            </a:r>
            <a:endParaRPr lang="sv-SE" dirty="0"/>
          </a:p>
        </p:txBody>
      </p:sp>
      <p:sp>
        <p:nvSpPr>
          <p:cNvPr id="5" name="textruta 4"/>
          <p:cNvSpPr txBox="1"/>
          <p:nvPr/>
        </p:nvSpPr>
        <p:spPr>
          <a:xfrm>
            <a:off x="2195736" y="3512867"/>
            <a:ext cx="2088232" cy="338554"/>
          </a:xfrm>
          <a:prstGeom prst="rect">
            <a:avLst/>
          </a:prstGeom>
          <a:noFill/>
        </p:spPr>
        <p:txBody>
          <a:bodyPr wrap="square" rtlCol="0">
            <a:spAutoFit/>
          </a:bodyPr>
          <a:lstStyle/>
          <a:p>
            <a:r>
              <a:rPr lang="sv-SE" sz="1600" b="1" dirty="0" smtClean="0"/>
              <a:t>Johan Hjertén guidar</a:t>
            </a:r>
            <a:endParaRPr lang="sv-SE" sz="1600" b="1" dirty="0"/>
          </a:p>
        </p:txBody>
      </p:sp>
    </p:spTree>
    <p:extLst>
      <p:ext uri="{BB962C8B-B14F-4D97-AF65-F5344CB8AC3E}">
        <p14:creationId xmlns:p14="http://schemas.microsoft.com/office/powerpoint/2010/main" val="424782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86884"/>
            <a:ext cx="3744416" cy="2496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488" y="3933056"/>
            <a:ext cx="3534446" cy="235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902121" y="404664"/>
            <a:ext cx="7486303" cy="769441"/>
          </a:xfrm>
          <a:prstGeom prst="rect">
            <a:avLst/>
          </a:prstGeom>
          <a:noFill/>
        </p:spPr>
        <p:txBody>
          <a:bodyPr wrap="square" rtlCol="0">
            <a:spAutoFit/>
          </a:bodyPr>
          <a:lstStyle/>
          <a:p>
            <a:pPr algn="ctr"/>
            <a:r>
              <a:rPr lang="sv-SE" sz="4400" dirty="0" smtClean="0"/>
              <a:t>JULGRANSRUSTE</a:t>
            </a:r>
            <a:endParaRPr lang="sv-SE" sz="4400" dirty="0"/>
          </a:p>
        </p:txBody>
      </p:sp>
      <p:sp>
        <p:nvSpPr>
          <p:cNvPr id="3" name="textruta 2"/>
          <p:cNvSpPr txBox="1"/>
          <p:nvPr/>
        </p:nvSpPr>
        <p:spPr>
          <a:xfrm>
            <a:off x="560488" y="1834857"/>
            <a:ext cx="3395837" cy="2031325"/>
          </a:xfrm>
          <a:prstGeom prst="rect">
            <a:avLst/>
          </a:prstGeom>
          <a:noFill/>
        </p:spPr>
        <p:txBody>
          <a:bodyPr wrap="square" rtlCol="0">
            <a:spAutoFit/>
          </a:bodyPr>
          <a:lstStyle/>
          <a:p>
            <a:r>
              <a:rPr lang="sv-SE" dirty="0" smtClean="0"/>
              <a:t>I samarbete med Axevalla Folkdansgille anordnar vi dans kring granen på torget i Skara. Godis till barnen och mamma om pappa (oftast mor o farföräldrar har vi märkt) kan köpa kaffe och korv.  </a:t>
            </a:r>
            <a:endParaRPr lang="sv-SE"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162" y="3933056"/>
            <a:ext cx="3568107" cy="235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8366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oran\OneDrive\Bilder\Skärmbilder\Skärmbild 2026-01-15 12394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0054" y="3909659"/>
            <a:ext cx="4057453" cy="2679084"/>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331640" y="332656"/>
            <a:ext cx="6480720" cy="769441"/>
          </a:xfrm>
          <a:prstGeom prst="rect">
            <a:avLst/>
          </a:prstGeom>
          <a:noFill/>
        </p:spPr>
        <p:txBody>
          <a:bodyPr wrap="square" rtlCol="0">
            <a:spAutoFit/>
          </a:bodyPr>
          <a:lstStyle/>
          <a:p>
            <a:pPr algn="ctr"/>
            <a:r>
              <a:rPr lang="sv-SE" sz="4400" dirty="0" smtClean="0"/>
              <a:t>Allsångs-tillfällen</a:t>
            </a:r>
            <a:endParaRPr lang="sv-SE" sz="4400"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96752"/>
            <a:ext cx="4030415" cy="268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599" y="3883695"/>
            <a:ext cx="4030415" cy="2686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ruta 2"/>
          <p:cNvSpPr txBox="1"/>
          <p:nvPr/>
        </p:nvSpPr>
        <p:spPr>
          <a:xfrm>
            <a:off x="4788024" y="1556792"/>
            <a:ext cx="3985445" cy="923330"/>
          </a:xfrm>
          <a:prstGeom prst="rect">
            <a:avLst/>
          </a:prstGeom>
          <a:noFill/>
        </p:spPr>
        <p:txBody>
          <a:bodyPr wrap="square" rtlCol="0">
            <a:spAutoFit/>
          </a:bodyPr>
          <a:lstStyle/>
          <a:p>
            <a:r>
              <a:rPr lang="sv-SE" dirty="0" smtClean="0"/>
              <a:t>I samarbete med Axevalla Folkdansgille anordnar vi allsångskvällar i </a:t>
            </a:r>
            <a:r>
              <a:rPr lang="sv-SE" dirty="0" err="1" smtClean="0"/>
              <a:t>Botan</a:t>
            </a:r>
            <a:r>
              <a:rPr lang="sv-SE" dirty="0" smtClean="0"/>
              <a:t> och även ett Julsångstillfälle i Stadshuset. </a:t>
            </a:r>
            <a:endParaRPr lang="sv-SE" dirty="0"/>
          </a:p>
        </p:txBody>
      </p:sp>
    </p:spTree>
    <p:extLst>
      <p:ext uri="{BB962C8B-B14F-4D97-AF65-F5344CB8AC3E}">
        <p14:creationId xmlns:p14="http://schemas.microsoft.com/office/powerpoint/2010/main" val="81571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971600" y="404664"/>
            <a:ext cx="7128792" cy="769441"/>
          </a:xfrm>
          <a:prstGeom prst="rect">
            <a:avLst/>
          </a:prstGeom>
          <a:noFill/>
        </p:spPr>
        <p:txBody>
          <a:bodyPr wrap="square" rtlCol="0">
            <a:spAutoFit/>
          </a:bodyPr>
          <a:lstStyle/>
          <a:p>
            <a:pPr algn="ctr"/>
            <a:r>
              <a:rPr lang="sv-SE" sz="4400" dirty="0" smtClean="0"/>
              <a:t>ÖVRIGT EX.</a:t>
            </a:r>
            <a:endParaRPr lang="sv-SE" sz="4400" dirty="0"/>
          </a:p>
        </p:txBody>
      </p:sp>
      <p:sp>
        <p:nvSpPr>
          <p:cNvPr id="3" name="AutoShape 2" descr="https://photos.fife.usercontent.google.com/pw/AP1GczOvTOdlPhQmHFJcOLs7_uSPCw1ohZskq-tdLfcvmYxy7PcanfMxBGoA_w=w1877-h846-s-no-gm?authuser=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375" y="4421494"/>
            <a:ext cx="4255538" cy="191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descr="https://skaragille.se/wp-content/uploads/2025/04/DSC06113-scal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9303" y="1174105"/>
            <a:ext cx="3664922" cy="249816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skaragille.se/wp-content/uploads/2025/02/IMG_6712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0375" y="1174105"/>
            <a:ext cx="3147800" cy="2495910"/>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p:cNvSpPr txBox="1"/>
          <p:nvPr/>
        </p:nvSpPr>
        <p:spPr>
          <a:xfrm>
            <a:off x="5275467" y="3790781"/>
            <a:ext cx="3240360" cy="646331"/>
          </a:xfrm>
          <a:prstGeom prst="rect">
            <a:avLst/>
          </a:prstGeom>
          <a:noFill/>
        </p:spPr>
        <p:txBody>
          <a:bodyPr wrap="square" rtlCol="0">
            <a:spAutoFit/>
          </a:bodyPr>
          <a:lstStyle/>
          <a:p>
            <a:r>
              <a:rPr lang="sv-SE" dirty="0" smtClean="0"/>
              <a:t>Sittande Stadsdelsvandringar med Axel </a:t>
            </a:r>
            <a:r>
              <a:rPr lang="sv-SE" dirty="0" err="1" smtClean="0"/>
              <a:t>Demkert</a:t>
            </a:r>
            <a:endParaRPr lang="sv-SE" dirty="0"/>
          </a:p>
        </p:txBody>
      </p:sp>
      <p:sp>
        <p:nvSpPr>
          <p:cNvPr id="5" name="textruta 4"/>
          <p:cNvSpPr txBox="1"/>
          <p:nvPr/>
        </p:nvSpPr>
        <p:spPr>
          <a:xfrm>
            <a:off x="209781" y="3790781"/>
            <a:ext cx="3867880" cy="646331"/>
          </a:xfrm>
          <a:prstGeom prst="rect">
            <a:avLst/>
          </a:prstGeom>
          <a:noFill/>
        </p:spPr>
        <p:txBody>
          <a:bodyPr wrap="square" rtlCol="0">
            <a:spAutoFit/>
          </a:bodyPr>
          <a:lstStyle/>
          <a:p>
            <a:pPr algn="ctr"/>
            <a:r>
              <a:rPr lang="sv-SE" dirty="0" smtClean="0"/>
              <a:t>Lördagsträffar i Båtmanshuset med olika teman</a:t>
            </a:r>
            <a:endParaRPr lang="sv-SE" dirty="0"/>
          </a:p>
        </p:txBody>
      </p:sp>
      <p:sp>
        <p:nvSpPr>
          <p:cNvPr id="6" name="textruta 5"/>
          <p:cNvSpPr txBox="1"/>
          <p:nvPr/>
        </p:nvSpPr>
        <p:spPr>
          <a:xfrm>
            <a:off x="4843419" y="4795973"/>
            <a:ext cx="3672408" cy="1200329"/>
          </a:xfrm>
          <a:prstGeom prst="rect">
            <a:avLst/>
          </a:prstGeom>
          <a:noFill/>
        </p:spPr>
        <p:txBody>
          <a:bodyPr wrap="square" rtlCol="0">
            <a:spAutoFit/>
          </a:bodyPr>
          <a:lstStyle/>
          <a:p>
            <a:r>
              <a:rPr lang="sv-SE" dirty="0" smtClean="0"/>
              <a:t>Olika föreläsningar. Här med Lars-Göran Lönnermark (biskop emeritus) som berättar om renoveringen av Domkyrkan.</a:t>
            </a:r>
            <a:endParaRPr lang="sv-SE" dirty="0"/>
          </a:p>
        </p:txBody>
      </p:sp>
    </p:spTree>
    <p:extLst>
      <p:ext uri="{BB962C8B-B14F-4D97-AF65-F5344CB8AC3E}">
        <p14:creationId xmlns:p14="http://schemas.microsoft.com/office/powerpoint/2010/main" val="20558025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a:extLst>
              <a:ext uri="{FF2B5EF4-FFF2-40B4-BE49-F238E27FC236}">
                <a16:creationId xmlns="" xmlns:a16="http://schemas.microsoft.com/office/drawing/2014/main" id="{446B9899-0BAD-1FF9-0FB3-9B3AAA8F4DAF}"/>
              </a:ext>
            </a:extLst>
          </p:cNvPr>
          <p:cNvSpPr txBox="1">
            <a:spLocks/>
          </p:cNvSpPr>
          <p:nvPr/>
        </p:nvSpPr>
        <p:spPr>
          <a:xfrm>
            <a:off x="3709730" y="1036216"/>
            <a:ext cx="3960440" cy="586079"/>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sv-SE" sz="2000" dirty="0"/>
              <a:t>Årets </a:t>
            </a:r>
            <a:r>
              <a:rPr lang="sv-SE" sz="2000" dirty="0" smtClean="0"/>
              <a:t>hembygdsförening 2019</a:t>
            </a:r>
            <a:r>
              <a:rPr lang="sv-SE" sz="2000" dirty="0"/>
              <a:t/>
            </a:r>
            <a:br>
              <a:rPr lang="sv-SE" sz="2000" dirty="0"/>
            </a:br>
            <a:endParaRPr lang="sv-SE" sz="2000" dirty="0"/>
          </a:p>
        </p:txBody>
      </p:sp>
      <p:sp>
        <p:nvSpPr>
          <p:cNvPr id="3" name="Underrubrik 4">
            <a:extLst>
              <a:ext uri="{FF2B5EF4-FFF2-40B4-BE49-F238E27FC236}">
                <a16:creationId xmlns="" xmlns:a16="http://schemas.microsoft.com/office/drawing/2014/main" id="{F843E3FE-5957-BCA0-99D3-0ABAE4E0C283}"/>
              </a:ext>
            </a:extLst>
          </p:cNvPr>
          <p:cNvSpPr txBox="1">
            <a:spLocks/>
          </p:cNvSpPr>
          <p:nvPr/>
        </p:nvSpPr>
        <p:spPr>
          <a:xfrm>
            <a:off x="3823349" y="2552700"/>
            <a:ext cx="2793446" cy="17526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sv-SE" sz="2000" dirty="0"/>
              <a:t>Skara Kulturpris 2020 </a:t>
            </a:r>
          </a:p>
          <a:p>
            <a:endParaRPr lang="sv-SE" sz="2000" dirty="0"/>
          </a:p>
          <a:p>
            <a:r>
              <a:rPr lang="sv-SE" sz="2000" dirty="0"/>
              <a:t>Göran Johansson</a:t>
            </a:r>
          </a:p>
          <a:p>
            <a:r>
              <a:rPr lang="sv-SE" sz="2000" dirty="0"/>
              <a:t>Freddie Wendin</a:t>
            </a:r>
          </a:p>
          <a:p>
            <a:r>
              <a:rPr lang="sv-SE" sz="2000" dirty="0"/>
              <a:t>Lena Brodin</a:t>
            </a:r>
          </a:p>
          <a:p>
            <a:pPr marL="0" indent="0">
              <a:buNone/>
            </a:pPr>
            <a:endParaRPr lang="sv-SE" sz="2000" dirty="0"/>
          </a:p>
        </p:txBody>
      </p:sp>
      <p:pic>
        <p:nvPicPr>
          <p:cNvPr id="4" name="Bildobjekt 3">
            <a:extLst>
              <a:ext uri="{FF2B5EF4-FFF2-40B4-BE49-F238E27FC236}">
                <a16:creationId xmlns="" xmlns:a16="http://schemas.microsoft.com/office/drawing/2014/main" id="{556B8AD3-CB23-8518-398A-CED4DE103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535" y="2636912"/>
            <a:ext cx="2464324" cy="1800200"/>
          </a:xfrm>
          <a:prstGeom prst="rect">
            <a:avLst/>
          </a:prstGeom>
        </p:spPr>
      </p:pic>
      <p:pic>
        <p:nvPicPr>
          <p:cNvPr id="5" name="Picture 2">
            <a:extLst>
              <a:ext uri="{FF2B5EF4-FFF2-40B4-BE49-F238E27FC236}">
                <a16:creationId xmlns="" xmlns:a16="http://schemas.microsoft.com/office/drawing/2014/main" id="{41FFCF53-9B82-4716-F23D-2D8224C2F1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35" y="476672"/>
            <a:ext cx="2752329" cy="1705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goran\OneDrive\Bilder\Nedladdat till Gillet\Toomy Kroon, kulturpriset 20241016_1334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553" y="4509120"/>
            <a:ext cx="2487709" cy="1961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3923928" y="4869160"/>
            <a:ext cx="2520280" cy="923330"/>
          </a:xfrm>
          <a:prstGeom prst="rect">
            <a:avLst/>
          </a:prstGeom>
          <a:noFill/>
        </p:spPr>
        <p:txBody>
          <a:bodyPr wrap="square" rtlCol="0">
            <a:spAutoFit/>
          </a:bodyPr>
          <a:lstStyle/>
          <a:p>
            <a:pPr marL="285750" indent="-285750">
              <a:buFont typeface="Arial" panose="020B0604020202020204" pitchFamily="34" charset="0"/>
              <a:buChar char="•"/>
            </a:pPr>
            <a:r>
              <a:rPr lang="sv-SE" dirty="0" smtClean="0"/>
              <a:t>Skara Kulturpris 2025</a:t>
            </a:r>
          </a:p>
          <a:p>
            <a:endParaRPr lang="sv-SE" dirty="0"/>
          </a:p>
          <a:p>
            <a:pPr marL="285750" indent="-285750">
              <a:buFont typeface="Arial" panose="020B0604020202020204" pitchFamily="34" charset="0"/>
              <a:buChar char="•"/>
            </a:pPr>
            <a:r>
              <a:rPr lang="sv-SE" dirty="0" smtClean="0"/>
              <a:t>Tommy Kroon</a:t>
            </a:r>
            <a:endParaRPr lang="sv-SE" dirty="0"/>
          </a:p>
        </p:txBody>
      </p:sp>
      <p:sp>
        <p:nvSpPr>
          <p:cNvPr id="8" name="textruta 7"/>
          <p:cNvSpPr txBox="1"/>
          <p:nvPr/>
        </p:nvSpPr>
        <p:spPr>
          <a:xfrm>
            <a:off x="3347864" y="91951"/>
            <a:ext cx="4750702" cy="769441"/>
          </a:xfrm>
          <a:prstGeom prst="rect">
            <a:avLst/>
          </a:prstGeom>
          <a:noFill/>
        </p:spPr>
        <p:txBody>
          <a:bodyPr wrap="square" rtlCol="0">
            <a:spAutoFit/>
          </a:bodyPr>
          <a:lstStyle/>
          <a:p>
            <a:pPr algn="ctr"/>
            <a:r>
              <a:rPr lang="sv-SE" sz="4400" dirty="0" smtClean="0"/>
              <a:t>UTMÄRKELSER</a:t>
            </a:r>
            <a:endParaRPr lang="sv-SE" sz="4400" dirty="0"/>
          </a:p>
        </p:txBody>
      </p:sp>
    </p:spTree>
    <p:extLst>
      <p:ext uri="{BB962C8B-B14F-4D97-AF65-F5344CB8AC3E}">
        <p14:creationId xmlns:p14="http://schemas.microsoft.com/office/powerpoint/2010/main" val="1027470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Skara Gille Bildarkiv\Skara Gille Logo\Skara Gille Skaras Hembygdsfören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9150" y="1844824"/>
            <a:ext cx="6631216" cy="4669979"/>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1331640" y="476672"/>
            <a:ext cx="6192688" cy="1200329"/>
          </a:xfrm>
          <a:prstGeom prst="rect">
            <a:avLst/>
          </a:prstGeom>
          <a:noFill/>
        </p:spPr>
        <p:txBody>
          <a:bodyPr wrap="square" rtlCol="0">
            <a:spAutoFit/>
          </a:bodyPr>
          <a:lstStyle/>
          <a:p>
            <a:r>
              <a:rPr lang="sv-SE" sz="2400" dirty="0" smtClean="0"/>
              <a:t>Medlemsavgiften känns inte så betungade utan alla skall ha råd att vara med, tänker vi! Du är väl med!</a:t>
            </a:r>
            <a:endParaRPr lang="sv-SE" sz="2400" dirty="0"/>
          </a:p>
        </p:txBody>
      </p:sp>
    </p:spTree>
    <p:extLst>
      <p:ext uri="{BB962C8B-B14F-4D97-AF65-F5344CB8AC3E}">
        <p14:creationId xmlns:p14="http://schemas.microsoft.com/office/powerpoint/2010/main" val="3304097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539552" y="692696"/>
            <a:ext cx="7772400" cy="2043658"/>
          </a:xfrm>
        </p:spPr>
        <p:txBody>
          <a:bodyPr>
            <a:normAutofit fontScale="90000"/>
          </a:bodyPr>
          <a:lstStyle/>
          <a:p>
            <a:r>
              <a:rPr lang="sv-SE" dirty="0"/>
              <a:t>Vi är över </a:t>
            </a:r>
            <a:r>
              <a:rPr lang="sv-SE" dirty="0" smtClean="0"/>
              <a:t>800 </a:t>
            </a:r>
            <a:r>
              <a:rPr lang="sv-SE" dirty="0"/>
              <a:t>medlemmar och den största hembygdsföreningen i Västra Götaland </a:t>
            </a:r>
          </a:p>
        </p:txBody>
      </p:sp>
      <p:pic>
        <p:nvPicPr>
          <p:cNvPr id="6" name="Picture 2" descr="D:\Skara Gille Bildarkiv\Skara Gille Logo\Skara Gille Skaras Hembygdsförenin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2852936"/>
            <a:ext cx="4907951" cy="3456384"/>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429000"/>
            <a:ext cx="2841370" cy="2841370"/>
          </a:xfrm>
          <a:prstGeom prst="rect">
            <a:avLst/>
          </a:prstGeom>
        </p:spPr>
      </p:pic>
    </p:spTree>
    <p:extLst>
      <p:ext uri="{BB962C8B-B14F-4D97-AF65-F5344CB8AC3E}">
        <p14:creationId xmlns:p14="http://schemas.microsoft.com/office/powerpoint/2010/main" val="66267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1011805" y="332656"/>
            <a:ext cx="6696744" cy="576063"/>
          </a:xfrm>
        </p:spPr>
        <p:txBody>
          <a:bodyPr>
            <a:normAutofit fontScale="90000"/>
          </a:bodyPr>
          <a:lstStyle/>
          <a:p>
            <a:r>
              <a:rPr lang="sv-SE" dirty="0" smtClean="0"/>
              <a:t>Nämnden </a:t>
            </a:r>
            <a:r>
              <a:rPr lang="sv-SE" dirty="0" smtClean="0"/>
              <a:t>2026 </a:t>
            </a:r>
            <a:r>
              <a:rPr lang="sv-SE" dirty="0" smtClean="0"/>
              <a:t>består av</a:t>
            </a:r>
            <a:endParaRPr lang="sv-SE" dirty="0"/>
          </a:p>
        </p:txBody>
      </p:sp>
      <p:pic>
        <p:nvPicPr>
          <p:cNvPr id="14" name="Bildobjekt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434" y="4193891"/>
            <a:ext cx="992062" cy="1401017"/>
          </a:xfrm>
          <a:prstGeom prst="rect">
            <a:avLst/>
          </a:prstGeom>
        </p:spPr>
      </p:pic>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412776"/>
            <a:ext cx="1660149" cy="2110359"/>
          </a:xfrm>
          <a:prstGeom prst="rect">
            <a:avLst/>
          </a:prstGeom>
        </p:spPr>
      </p:pic>
      <p:pic>
        <p:nvPicPr>
          <p:cNvPr id="5" name="Bildobjekt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7254" y="1425910"/>
            <a:ext cx="1780541" cy="2008130"/>
          </a:xfrm>
          <a:prstGeom prst="rect">
            <a:avLst/>
          </a:prstGeom>
        </p:spPr>
      </p:pic>
      <p:pic>
        <p:nvPicPr>
          <p:cNvPr id="7" name="Bildobjekt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6879" y="4193892"/>
            <a:ext cx="1136885" cy="1445193"/>
          </a:xfrm>
          <a:prstGeom prst="rect">
            <a:avLst/>
          </a:prstGeom>
        </p:spPr>
      </p:pic>
      <p:pic>
        <p:nvPicPr>
          <p:cNvPr id="8" name="Bildobjekt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6551" y="4211390"/>
            <a:ext cx="1360262" cy="1478546"/>
          </a:xfrm>
          <a:prstGeom prst="rect">
            <a:avLst/>
          </a:prstGeom>
        </p:spPr>
      </p:pic>
      <p:sp>
        <p:nvSpPr>
          <p:cNvPr id="10" name="textruta 9"/>
          <p:cNvSpPr txBox="1"/>
          <p:nvPr/>
        </p:nvSpPr>
        <p:spPr>
          <a:xfrm>
            <a:off x="427576" y="3523135"/>
            <a:ext cx="1772126" cy="369332"/>
          </a:xfrm>
          <a:prstGeom prst="rect">
            <a:avLst/>
          </a:prstGeom>
          <a:noFill/>
        </p:spPr>
        <p:txBody>
          <a:bodyPr wrap="square" rtlCol="0">
            <a:spAutoFit/>
          </a:bodyPr>
          <a:lstStyle/>
          <a:p>
            <a:r>
              <a:rPr lang="sv-SE" dirty="0" smtClean="0"/>
              <a:t>Gunnar Karlsson </a:t>
            </a:r>
            <a:endParaRPr lang="sv-SE" dirty="0"/>
          </a:p>
        </p:txBody>
      </p:sp>
      <p:sp>
        <p:nvSpPr>
          <p:cNvPr id="15" name="Rektangel 14"/>
          <p:cNvSpPr/>
          <p:nvPr/>
        </p:nvSpPr>
        <p:spPr>
          <a:xfrm>
            <a:off x="2853727" y="3510711"/>
            <a:ext cx="1478225" cy="369332"/>
          </a:xfrm>
          <a:prstGeom prst="rect">
            <a:avLst/>
          </a:prstGeom>
        </p:spPr>
        <p:txBody>
          <a:bodyPr wrap="none">
            <a:spAutoFit/>
          </a:bodyPr>
          <a:lstStyle/>
          <a:p>
            <a:r>
              <a:rPr lang="sv-SE" dirty="0" smtClean="0"/>
              <a:t>Tommy Kroon</a:t>
            </a:r>
            <a:endParaRPr lang="sv-SE" dirty="0"/>
          </a:p>
        </p:txBody>
      </p:sp>
      <p:sp>
        <p:nvSpPr>
          <p:cNvPr id="19" name="Rektangel 18"/>
          <p:cNvSpPr/>
          <p:nvPr/>
        </p:nvSpPr>
        <p:spPr>
          <a:xfrm>
            <a:off x="236400" y="5689936"/>
            <a:ext cx="1786130" cy="369332"/>
          </a:xfrm>
          <a:prstGeom prst="rect">
            <a:avLst/>
          </a:prstGeom>
        </p:spPr>
        <p:txBody>
          <a:bodyPr wrap="none">
            <a:spAutoFit/>
          </a:bodyPr>
          <a:lstStyle/>
          <a:p>
            <a:r>
              <a:rPr lang="sv-SE" dirty="0" smtClean="0"/>
              <a:t>Göran Johansson</a:t>
            </a:r>
            <a:endParaRPr lang="sv-SE" dirty="0"/>
          </a:p>
        </p:txBody>
      </p:sp>
      <p:sp>
        <p:nvSpPr>
          <p:cNvPr id="20" name="Rektangel 19"/>
          <p:cNvSpPr/>
          <p:nvPr/>
        </p:nvSpPr>
        <p:spPr>
          <a:xfrm>
            <a:off x="6700889" y="3434040"/>
            <a:ext cx="1909754" cy="369332"/>
          </a:xfrm>
          <a:prstGeom prst="rect">
            <a:avLst/>
          </a:prstGeom>
        </p:spPr>
        <p:txBody>
          <a:bodyPr wrap="none">
            <a:spAutoFit/>
          </a:bodyPr>
          <a:lstStyle/>
          <a:p>
            <a:r>
              <a:rPr lang="sv-SE" dirty="0" smtClean="0"/>
              <a:t>Kristina Johansson</a:t>
            </a:r>
            <a:endParaRPr lang="sv-SE" dirty="0"/>
          </a:p>
        </p:txBody>
      </p:sp>
      <p:sp>
        <p:nvSpPr>
          <p:cNvPr id="21" name="Rektangel 20"/>
          <p:cNvSpPr/>
          <p:nvPr/>
        </p:nvSpPr>
        <p:spPr>
          <a:xfrm>
            <a:off x="3515061" y="5689936"/>
            <a:ext cx="1633781" cy="369332"/>
          </a:xfrm>
          <a:prstGeom prst="rect">
            <a:avLst/>
          </a:prstGeom>
        </p:spPr>
        <p:txBody>
          <a:bodyPr wrap="none">
            <a:spAutoFit/>
          </a:bodyPr>
          <a:lstStyle/>
          <a:p>
            <a:r>
              <a:rPr lang="sv-SE" dirty="0" smtClean="0"/>
              <a:t>Gunilla Landahl</a:t>
            </a:r>
            <a:endParaRPr lang="sv-SE" dirty="0"/>
          </a:p>
        </p:txBody>
      </p:sp>
      <p:sp>
        <p:nvSpPr>
          <p:cNvPr id="22" name="Rektangel 21"/>
          <p:cNvSpPr/>
          <p:nvPr/>
        </p:nvSpPr>
        <p:spPr>
          <a:xfrm>
            <a:off x="5087699" y="5704303"/>
            <a:ext cx="1303049" cy="369332"/>
          </a:xfrm>
          <a:prstGeom prst="rect">
            <a:avLst/>
          </a:prstGeom>
        </p:spPr>
        <p:txBody>
          <a:bodyPr wrap="none">
            <a:spAutoFit/>
          </a:bodyPr>
          <a:lstStyle/>
          <a:p>
            <a:r>
              <a:rPr lang="sv-SE" dirty="0" smtClean="0"/>
              <a:t>Lena Brodin</a:t>
            </a:r>
            <a:endParaRPr lang="sv-SE" dirty="0"/>
          </a:p>
        </p:txBody>
      </p:sp>
      <p:sp>
        <p:nvSpPr>
          <p:cNvPr id="23" name="Rektangel 22"/>
          <p:cNvSpPr/>
          <p:nvPr/>
        </p:nvSpPr>
        <p:spPr>
          <a:xfrm>
            <a:off x="4570922" y="1014854"/>
            <a:ext cx="1527854" cy="369332"/>
          </a:xfrm>
          <a:prstGeom prst="rect">
            <a:avLst/>
          </a:prstGeom>
        </p:spPr>
        <p:txBody>
          <a:bodyPr wrap="none">
            <a:spAutoFit/>
          </a:bodyPr>
          <a:lstStyle/>
          <a:p>
            <a:r>
              <a:rPr lang="sv-SE" dirty="0" smtClean="0"/>
              <a:t>Kassabevarare</a:t>
            </a:r>
            <a:endParaRPr lang="sv-SE" dirty="0"/>
          </a:p>
        </p:txBody>
      </p:sp>
      <p:sp>
        <p:nvSpPr>
          <p:cNvPr id="24" name="Rektangel 23"/>
          <p:cNvSpPr/>
          <p:nvPr/>
        </p:nvSpPr>
        <p:spPr>
          <a:xfrm>
            <a:off x="2798691" y="1008505"/>
            <a:ext cx="1104790" cy="369332"/>
          </a:xfrm>
          <a:prstGeom prst="rect">
            <a:avLst/>
          </a:prstGeom>
        </p:spPr>
        <p:txBody>
          <a:bodyPr wrap="none">
            <a:spAutoFit/>
          </a:bodyPr>
          <a:lstStyle/>
          <a:p>
            <a:r>
              <a:rPr lang="sv-SE" dirty="0" smtClean="0"/>
              <a:t>Ålderman</a:t>
            </a:r>
            <a:endParaRPr lang="sv-SE" dirty="0"/>
          </a:p>
        </p:txBody>
      </p:sp>
      <p:sp>
        <p:nvSpPr>
          <p:cNvPr id="25" name="Rektangel 24"/>
          <p:cNvSpPr/>
          <p:nvPr/>
        </p:nvSpPr>
        <p:spPr>
          <a:xfrm>
            <a:off x="334685" y="1044684"/>
            <a:ext cx="1527213" cy="369332"/>
          </a:xfrm>
          <a:prstGeom prst="rect">
            <a:avLst/>
          </a:prstGeom>
        </p:spPr>
        <p:txBody>
          <a:bodyPr wrap="none">
            <a:spAutoFit/>
          </a:bodyPr>
          <a:lstStyle/>
          <a:p>
            <a:r>
              <a:rPr lang="sv-SE" dirty="0" smtClean="0"/>
              <a:t>Bitr. </a:t>
            </a:r>
            <a:r>
              <a:rPr lang="sv-SE" smtClean="0"/>
              <a:t>Ålderman</a:t>
            </a:r>
            <a:endParaRPr lang="sv-SE" dirty="0"/>
          </a:p>
        </p:txBody>
      </p:sp>
      <p:pic>
        <p:nvPicPr>
          <p:cNvPr id="1026" name="Picture 2" descr="C:\Users\goran\OneDrive\Bilder\Tommy-Kroon2-768x9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7899" y="1393050"/>
            <a:ext cx="1754437" cy="2117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karagille.se/wp-content/uploads/2023/03/DSC09471-300x24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6732" y="4217934"/>
            <a:ext cx="1718547" cy="1472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p:cNvSpPr txBox="1"/>
          <p:nvPr/>
        </p:nvSpPr>
        <p:spPr>
          <a:xfrm>
            <a:off x="6999941" y="5704303"/>
            <a:ext cx="1152128" cy="646331"/>
          </a:xfrm>
          <a:prstGeom prst="rect">
            <a:avLst/>
          </a:prstGeom>
          <a:noFill/>
        </p:spPr>
        <p:txBody>
          <a:bodyPr wrap="square" rtlCol="0">
            <a:spAutoFit/>
          </a:bodyPr>
          <a:lstStyle/>
          <a:p>
            <a:r>
              <a:rPr lang="sv-SE" dirty="0" smtClean="0"/>
              <a:t>Carl-Olof Engqvist</a:t>
            </a:r>
            <a:endParaRPr lang="sv-SE" dirty="0"/>
          </a:p>
        </p:txBody>
      </p:sp>
      <p:sp>
        <p:nvSpPr>
          <p:cNvPr id="6" name="textruta 5"/>
          <p:cNvSpPr txBox="1"/>
          <p:nvPr/>
        </p:nvSpPr>
        <p:spPr>
          <a:xfrm>
            <a:off x="4581557" y="3496106"/>
            <a:ext cx="1785256" cy="369332"/>
          </a:xfrm>
          <a:prstGeom prst="rect">
            <a:avLst/>
          </a:prstGeom>
          <a:noFill/>
        </p:spPr>
        <p:txBody>
          <a:bodyPr wrap="square" rtlCol="0">
            <a:spAutoFit/>
          </a:bodyPr>
          <a:lstStyle/>
          <a:p>
            <a:r>
              <a:rPr lang="sv-SE" dirty="0" smtClean="0"/>
              <a:t>Annika Månsson</a:t>
            </a:r>
            <a:endParaRPr lang="sv-SE" dirty="0"/>
          </a:p>
        </p:txBody>
      </p:sp>
      <p:sp>
        <p:nvSpPr>
          <p:cNvPr id="9" name="textruta 8"/>
          <p:cNvSpPr txBox="1"/>
          <p:nvPr/>
        </p:nvSpPr>
        <p:spPr>
          <a:xfrm>
            <a:off x="2022530" y="5689936"/>
            <a:ext cx="1770732" cy="369332"/>
          </a:xfrm>
          <a:prstGeom prst="rect">
            <a:avLst/>
          </a:prstGeom>
          <a:noFill/>
        </p:spPr>
        <p:txBody>
          <a:bodyPr wrap="square" rtlCol="0">
            <a:spAutoFit/>
          </a:bodyPr>
          <a:lstStyle/>
          <a:p>
            <a:r>
              <a:rPr lang="sv-SE" dirty="0" smtClean="0"/>
              <a:t>Pia Bergqvist</a:t>
            </a:r>
            <a:endParaRPr lang="sv-SE" dirty="0"/>
          </a:p>
        </p:txBody>
      </p:sp>
      <p:pic>
        <p:nvPicPr>
          <p:cNvPr id="2050" name="Picture 2" descr="C:\Users\goran\OneDrive\Bilder\Skärmbilder\Skärmbild 2026-01-16 1558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22530" y="4211390"/>
            <a:ext cx="1285355" cy="13968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goran\OneDrive\Bilder\Skärmbilder\Skärmbild 2026-01-16 160112.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1172" y="1420870"/>
            <a:ext cx="2083435" cy="2008130"/>
          </a:xfrm>
          <a:prstGeom prst="rect">
            <a:avLst/>
          </a:prstGeom>
          <a:noFill/>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6876255" y="1002825"/>
            <a:ext cx="1559023" cy="369332"/>
          </a:xfrm>
          <a:prstGeom prst="rect">
            <a:avLst/>
          </a:prstGeom>
          <a:noFill/>
        </p:spPr>
        <p:txBody>
          <a:bodyPr wrap="square" rtlCol="0">
            <a:spAutoFit/>
          </a:bodyPr>
          <a:lstStyle/>
          <a:p>
            <a:r>
              <a:rPr lang="sv-SE" dirty="0" smtClean="0"/>
              <a:t>Gillesskrivare</a:t>
            </a:r>
            <a:endParaRPr lang="sv-SE" dirty="0"/>
          </a:p>
        </p:txBody>
      </p:sp>
      <p:sp>
        <p:nvSpPr>
          <p:cNvPr id="12" name="textruta 11"/>
          <p:cNvSpPr txBox="1"/>
          <p:nvPr/>
        </p:nvSpPr>
        <p:spPr>
          <a:xfrm>
            <a:off x="539552" y="6059268"/>
            <a:ext cx="991349" cy="369332"/>
          </a:xfrm>
          <a:prstGeom prst="rect">
            <a:avLst/>
          </a:prstGeom>
          <a:noFill/>
        </p:spPr>
        <p:txBody>
          <a:bodyPr wrap="square" rtlCol="0">
            <a:spAutoFit/>
          </a:bodyPr>
          <a:lstStyle/>
          <a:p>
            <a:r>
              <a:rPr lang="sv-SE" dirty="0" smtClean="0"/>
              <a:t>Bisittare</a:t>
            </a:r>
            <a:endParaRPr lang="sv-SE" dirty="0"/>
          </a:p>
        </p:txBody>
      </p:sp>
      <p:sp>
        <p:nvSpPr>
          <p:cNvPr id="26" name="textruta 25"/>
          <p:cNvSpPr txBox="1"/>
          <p:nvPr/>
        </p:nvSpPr>
        <p:spPr>
          <a:xfrm>
            <a:off x="2169532" y="6088797"/>
            <a:ext cx="991349" cy="369332"/>
          </a:xfrm>
          <a:prstGeom prst="rect">
            <a:avLst/>
          </a:prstGeom>
          <a:noFill/>
        </p:spPr>
        <p:txBody>
          <a:bodyPr wrap="square" rtlCol="0">
            <a:spAutoFit/>
          </a:bodyPr>
          <a:lstStyle/>
          <a:p>
            <a:r>
              <a:rPr lang="sv-SE" dirty="0" smtClean="0"/>
              <a:t>Bisittare</a:t>
            </a:r>
            <a:endParaRPr lang="sv-SE" dirty="0"/>
          </a:p>
        </p:txBody>
      </p:sp>
      <p:sp>
        <p:nvSpPr>
          <p:cNvPr id="27" name="textruta 26"/>
          <p:cNvSpPr txBox="1"/>
          <p:nvPr/>
        </p:nvSpPr>
        <p:spPr>
          <a:xfrm>
            <a:off x="3699646" y="6073635"/>
            <a:ext cx="991349" cy="369332"/>
          </a:xfrm>
          <a:prstGeom prst="rect">
            <a:avLst/>
          </a:prstGeom>
          <a:noFill/>
        </p:spPr>
        <p:txBody>
          <a:bodyPr wrap="square" rtlCol="0">
            <a:spAutoFit/>
          </a:bodyPr>
          <a:lstStyle/>
          <a:p>
            <a:r>
              <a:rPr lang="sv-SE" dirty="0" smtClean="0"/>
              <a:t>Bisittare</a:t>
            </a:r>
            <a:endParaRPr lang="sv-SE" dirty="0"/>
          </a:p>
        </p:txBody>
      </p:sp>
      <p:sp>
        <p:nvSpPr>
          <p:cNvPr id="28" name="textruta 27"/>
          <p:cNvSpPr txBox="1"/>
          <p:nvPr/>
        </p:nvSpPr>
        <p:spPr>
          <a:xfrm>
            <a:off x="5197804" y="6073635"/>
            <a:ext cx="991349" cy="369332"/>
          </a:xfrm>
          <a:prstGeom prst="rect">
            <a:avLst/>
          </a:prstGeom>
          <a:noFill/>
        </p:spPr>
        <p:txBody>
          <a:bodyPr wrap="square" rtlCol="0">
            <a:spAutoFit/>
          </a:bodyPr>
          <a:lstStyle/>
          <a:p>
            <a:r>
              <a:rPr lang="sv-SE" dirty="0" smtClean="0"/>
              <a:t>Bisittare</a:t>
            </a:r>
            <a:endParaRPr lang="sv-SE" dirty="0"/>
          </a:p>
        </p:txBody>
      </p:sp>
      <p:sp>
        <p:nvSpPr>
          <p:cNvPr id="29" name="textruta 28"/>
          <p:cNvSpPr txBox="1"/>
          <p:nvPr/>
        </p:nvSpPr>
        <p:spPr>
          <a:xfrm>
            <a:off x="6999941" y="6331802"/>
            <a:ext cx="991349" cy="369332"/>
          </a:xfrm>
          <a:prstGeom prst="rect">
            <a:avLst/>
          </a:prstGeom>
          <a:noFill/>
        </p:spPr>
        <p:txBody>
          <a:bodyPr wrap="square" rtlCol="0">
            <a:spAutoFit/>
          </a:bodyPr>
          <a:lstStyle/>
          <a:p>
            <a:r>
              <a:rPr lang="sv-SE" dirty="0" smtClean="0"/>
              <a:t>Bisittare</a:t>
            </a:r>
            <a:endParaRPr lang="sv-SE" dirty="0"/>
          </a:p>
        </p:txBody>
      </p:sp>
    </p:spTree>
    <p:extLst>
      <p:ext uri="{BB962C8B-B14F-4D97-AF65-F5344CB8AC3E}">
        <p14:creationId xmlns:p14="http://schemas.microsoft.com/office/powerpoint/2010/main" val="31845613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chemeClr val="bg1">
              <a:lumMod val="85000"/>
            </a:schemeClr>
          </a:solidFill>
        </p:spPr>
        <p:txBody>
          <a:bodyPr>
            <a:normAutofit/>
          </a:bodyPr>
          <a:lstStyle/>
          <a:p>
            <a:r>
              <a:rPr lang="sv-SE" sz="3200" dirty="0" smtClean="0"/>
              <a:t>Några exempel på våra aktiviter!</a:t>
            </a:r>
            <a:endParaRPr lang="sv-SE" sz="3200" dirty="0"/>
          </a:p>
        </p:txBody>
      </p:sp>
      <p:sp>
        <p:nvSpPr>
          <p:cNvPr id="3" name="Platshållare för innehåll 2"/>
          <p:cNvSpPr>
            <a:spLocks noGrp="1"/>
          </p:cNvSpPr>
          <p:nvPr>
            <p:ph idx="1"/>
          </p:nvPr>
        </p:nvSpPr>
        <p:spPr>
          <a:xfrm>
            <a:off x="457200" y="1600200"/>
            <a:ext cx="8229600" cy="4997152"/>
          </a:xfrm>
          <a:solidFill>
            <a:schemeClr val="bg1">
              <a:lumMod val="85000"/>
            </a:schemeClr>
          </a:solidFill>
        </p:spPr>
        <p:txBody>
          <a:bodyPr>
            <a:normAutofit lnSpcReduction="10000"/>
          </a:bodyPr>
          <a:lstStyle/>
          <a:p>
            <a:r>
              <a:rPr lang="sv-SE" dirty="0" smtClean="0"/>
              <a:t>Stadsvandringar   </a:t>
            </a:r>
          </a:p>
          <a:p>
            <a:r>
              <a:rPr lang="sv-SE" dirty="0" smtClean="0"/>
              <a:t>Lilla julafton</a:t>
            </a:r>
          </a:p>
          <a:p>
            <a:r>
              <a:rPr lang="sv-SE" dirty="0" smtClean="0"/>
              <a:t>Luciafirande</a:t>
            </a:r>
          </a:p>
          <a:p>
            <a:r>
              <a:rPr lang="sv-SE" dirty="0" smtClean="0"/>
              <a:t>Bild o filmvisningar</a:t>
            </a:r>
          </a:p>
          <a:p>
            <a:r>
              <a:rPr lang="sv-SE" dirty="0" smtClean="0"/>
              <a:t>Brandmuseum</a:t>
            </a:r>
          </a:p>
          <a:p>
            <a:r>
              <a:rPr lang="sv-SE" dirty="0" smtClean="0"/>
              <a:t>Brandbilsguidning/med eftersläckning</a:t>
            </a:r>
          </a:p>
          <a:p>
            <a:r>
              <a:rPr lang="sv-SE" dirty="0" smtClean="0"/>
              <a:t>Nationaldagsfirande</a:t>
            </a:r>
          </a:p>
          <a:p>
            <a:r>
              <a:rPr lang="sv-SE" dirty="0" smtClean="0"/>
              <a:t>Hembygdsmässa</a:t>
            </a:r>
          </a:p>
          <a:p>
            <a:r>
              <a:rPr lang="sv-SE" dirty="0" smtClean="0"/>
              <a:t>Elskåpsvandringar, minnesbänkar, bildlakan</a:t>
            </a:r>
          </a:p>
          <a:p>
            <a:endParaRPr lang="sv-SE" dirty="0"/>
          </a:p>
        </p:txBody>
      </p:sp>
      <p:sp>
        <p:nvSpPr>
          <p:cNvPr id="4" name="textruta 3"/>
          <p:cNvSpPr txBox="1"/>
          <p:nvPr/>
        </p:nvSpPr>
        <p:spPr>
          <a:xfrm>
            <a:off x="4499992" y="1628800"/>
            <a:ext cx="4176464" cy="2677656"/>
          </a:xfrm>
          <a:prstGeom prst="rect">
            <a:avLst/>
          </a:prstGeom>
          <a:noFill/>
        </p:spPr>
        <p:txBody>
          <a:bodyPr wrap="square" rtlCol="0">
            <a:spAutoFit/>
          </a:bodyPr>
          <a:lstStyle/>
          <a:p>
            <a:r>
              <a:rPr lang="sv-SE" sz="2800" dirty="0" smtClean="0"/>
              <a:t>Höst och </a:t>
            </a:r>
            <a:r>
              <a:rPr lang="sv-SE" sz="2800" dirty="0" err="1" smtClean="0"/>
              <a:t>vårresa</a:t>
            </a:r>
            <a:endParaRPr lang="sv-SE" sz="2800" dirty="0" smtClean="0"/>
          </a:p>
          <a:p>
            <a:r>
              <a:rPr lang="sv-SE" sz="2800" dirty="0" smtClean="0"/>
              <a:t>Stadsorienteringar</a:t>
            </a:r>
          </a:p>
          <a:p>
            <a:r>
              <a:rPr lang="sv-SE" sz="2800" dirty="0" smtClean="0"/>
              <a:t>Studiebesök</a:t>
            </a:r>
          </a:p>
          <a:p>
            <a:r>
              <a:rPr lang="sv-SE" sz="2800" dirty="0" smtClean="0"/>
              <a:t>Studiecirklar</a:t>
            </a:r>
          </a:p>
          <a:p>
            <a:r>
              <a:rPr lang="sv-SE" sz="2800" dirty="0" err="1" smtClean="0"/>
              <a:t>Julgransruste</a:t>
            </a:r>
            <a:endParaRPr lang="sv-SE" sz="2800" dirty="0" smtClean="0"/>
          </a:p>
          <a:p>
            <a:r>
              <a:rPr lang="sv-SE" sz="2800" dirty="0" smtClean="0"/>
              <a:t>Allsångs-träffar</a:t>
            </a:r>
            <a:endParaRPr lang="sv-SE" sz="2800" dirty="0"/>
          </a:p>
        </p:txBody>
      </p:sp>
    </p:spTree>
    <p:extLst>
      <p:ext uri="{BB962C8B-B14F-4D97-AF65-F5344CB8AC3E}">
        <p14:creationId xmlns:p14="http://schemas.microsoft.com/office/powerpoint/2010/main" val="3242474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1691680" y="548680"/>
            <a:ext cx="5472608" cy="769441"/>
          </a:xfrm>
          <a:prstGeom prst="rect">
            <a:avLst/>
          </a:prstGeom>
          <a:noFill/>
        </p:spPr>
        <p:txBody>
          <a:bodyPr wrap="square" rtlCol="0">
            <a:spAutoFit/>
          </a:bodyPr>
          <a:lstStyle/>
          <a:p>
            <a:pPr algn="ctr"/>
            <a:r>
              <a:rPr lang="sv-SE" sz="4400" dirty="0" smtClean="0"/>
              <a:t>Lucia-firande</a:t>
            </a:r>
            <a:endParaRPr lang="sv-SE" sz="4400"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592" y="1286883"/>
            <a:ext cx="3931840" cy="258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descr="C:\Users\goran\OneDrive\Bilder\Skärmbilder\Skärmbild 2026-01-15 1238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855172"/>
            <a:ext cx="4061534" cy="2713698"/>
          </a:xfrm>
          <a:prstGeom prst="rect">
            <a:avLst/>
          </a:prstGeom>
          <a:noFill/>
          <a:extLst>
            <a:ext uri="{909E8E84-426E-40DD-AFC4-6F175D3DCCD1}">
              <a14:hiddenFill xmlns:a14="http://schemas.microsoft.com/office/drawing/2010/main">
                <a:solidFill>
                  <a:srgbClr val="FFFFFF"/>
                </a:solidFill>
              </a14:hiddenFill>
            </a:ext>
          </a:extLst>
        </p:spPr>
      </p:pic>
      <p:sp>
        <p:nvSpPr>
          <p:cNvPr id="3" name="textruta 2"/>
          <p:cNvSpPr txBox="1"/>
          <p:nvPr/>
        </p:nvSpPr>
        <p:spPr>
          <a:xfrm>
            <a:off x="611560" y="4869160"/>
            <a:ext cx="3456384" cy="646331"/>
          </a:xfrm>
          <a:prstGeom prst="rect">
            <a:avLst/>
          </a:prstGeom>
          <a:noFill/>
        </p:spPr>
        <p:txBody>
          <a:bodyPr wrap="square" rtlCol="0">
            <a:spAutoFit/>
          </a:bodyPr>
          <a:lstStyle/>
          <a:p>
            <a:r>
              <a:rPr lang="sv-SE" dirty="0" smtClean="0"/>
              <a:t>En mycket populär och välbesökt aktivitet.</a:t>
            </a:r>
            <a:endParaRPr lang="sv-SE" dirty="0"/>
          </a:p>
        </p:txBody>
      </p:sp>
      <p:sp>
        <p:nvSpPr>
          <p:cNvPr id="4" name="AutoShape 2" descr="Se information om relaterad bild. St Lucia 🎄 | St lucia day, Santa lucia day, Sankta luc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312441"/>
            <a:ext cx="1308740" cy="2168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2059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a:extLst>
              <a:ext uri="{FF2B5EF4-FFF2-40B4-BE49-F238E27FC236}">
                <a16:creationId xmlns="" xmlns:a16="http://schemas.microsoft.com/office/drawing/2014/main" id="{1393EE75-2F04-4D6B-81FE-D7AA807AFD17}"/>
              </a:ext>
            </a:extLst>
          </p:cNvPr>
          <p:cNvSpPr txBox="1">
            <a:spLocks/>
          </p:cNvSpPr>
          <p:nvPr/>
        </p:nvSpPr>
        <p:spPr>
          <a:xfrm>
            <a:off x="539552" y="404664"/>
            <a:ext cx="7772400" cy="1470025"/>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dirty="0"/>
              <a:t>Lilla Julafton</a:t>
            </a:r>
          </a:p>
        </p:txBody>
      </p:sp>
      <p:sp>
        <p:nvSpPr>
          <p:cNvPr id="3" name="Underrubrik 4">
            <a:extLst>
              <a:ext uri="{FF2B5EF4-FFF2-40B4-BE49-F238E27FC236}">
                <a16:creationId xmlns="" xmlns:a16="http://schemas.microsoft.com/office/drawing/2014/main" id="{366F6B93-DE3D-82AC-1486-DCE35BBC12F3}"/>
              </a:ext>
            </a:extLst>
          </p:cNvPr>
          <p:cNvSpPr txBox="1">
            <a:spLocks/>
          </p:cNvSpPr>
          <p:nvPr/>
        </p:nvSpPr>
        <p:spPr>
          <a:xfrm>
            <a:off x="539552" y="4653136"/>
            <a:ext cx="4936605" cy="1752600"/>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sv-SE" sz="2400" dirty="0" smtClean="0"/>
              <a:t>Gillet </a:t>
            </a:r>
            <a:r>
              <a:rPr lang="sv-SE" sz="2400" dirty="0"/>
              <a:t>bjuder på hemlagat godis o glögg. Julsånger med </a:t>
            </a:r>
            <a:r>
              <a:rPr lang="sv-SE" sz="2400" dirty="0" smtClean="0"/>
              <a:t>lite olika spelemän och </a:t>
            </a:r>
            <a:r>
              <a:rPr lang="sv-SE" sz="2400" dirty="0"/>
              <a:t>som traditionen bjuder läses alltid dikten </a:t>
            </a:r>
            <a:r>
              <a:rPr lang="sv-SE" sz="2400" dirty="0" smtClean="0"/>
              <a:t>Tomten.</a:t>
            </a:r>
            <a:endParaRPr lang="sv-SE" sz="2400" dirty="0"/>
          </a:p>
        </p:txBody>
      </p:sp>
      <p:pic>
        <p:nvPicPr>
          <p:cNvPr id="4" name="Bildobjekt 3">
            <a:extLst>
              <a:ext uri="{FF2B5EF4-FFF2-40B4-BE49-F238E27FC236}">
                <a16:creationId xmlns="" xmlns:a16="http://schemas.microsoft.com/office/drawing/2014/main" id="{53B1422D-2EA7-866E-E883-CB1DD5D308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1139676"/>
            <a:ext cx="3794579" cy="2520280"/>
          </a:xfrm>
          <a:prstGeom prst="rect">
            <a:avLst/>
          </a:prstGeom>
        </p:spPr>
      </p:pic>
      <p:pic>
        <p:nvPicPr>
          <p:cNvPr id="4098" name="Picture 2" descr="https://skaragille.se/wp-content/uploads/2025/12/IMG_4218-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39676"/>
            <a:ext cx="4352760" cy="326457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skaragille.se/wp-content/uploads/2024/12/DSC05189-scal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9910" y="4005064"/>
            <a:ext cx="3429460" cy="228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44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3">
            <a:extLst>
              <a:ext uri="{FF2B5EF4-FFF2-40B4-BE49-F238E27FC236}">
                <a16:creationId xmlns="" xmlns:a16="http://schemas.microsoft.com/office/drawing/2014/main" id="{A2370272-11F7-C8C4-4AB6-BAA815C89BBA}"/>
              </a:ext>
            </a:extLst>
          </p:cNvPr>
          <p:cNvSpPr txBox="1">
            <a:spLocks/>
          </p:cNvSpPr>
          <p:nvPr/>
        </p:nvSpPr>
        <p:spPr>
          <a:xfrm>
            <a:off x="2051720" y="429754"/>
            <a:ext cx="5040560" cy="9361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sv-SE" dirty="0"/>
              <a:t>Höst o vår resor </a:t>
            </a:r>
          </a:p>
        </p:txBody>
      </p:sp>
      <p:sp>
        <p:nvSpPr>
          <p:cNvPr id="3" name="Underrubrik 4">
            <a:extLst>
              <a:ext uri="{FF2B5EF4-FFF2-40B4-BE49-F238E27FC236}">
                <a16:creationId xmlns="" xmlns:a16="http://schemas.microsoft.com/office/drawing/2014/main" id="{90C69778-0D02-B29D-B9D7-32A17B988E59}"/>
              </a:ext>
            </a:extLst>
          </p:cNvPr>
          <p:cNvSpPr txBox="1">
            <a:spLocks/>
          </p:cNvSpPr>
          <p:nvPr/>
        </p:nvSpPr>
        <p:spPr>
          <a:xfrm>
            <a:off x="3504963" y="4642222"/>
            <a:ext cx="5402882" cy="1343000"/>
          </a:xfrm>
          <a:prstGeom prst="rect">
            <a:avLst/>
          </a:prstGeom>
        </p:spPr>
        <p:txBody>
          <a:bodyPr>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sv-SE" sz="2400" dirty="0"/>
              <a:t>Alltid till intressanta resmål. Höstresan brukar bli teaterresa till Stockholm och med olika studiebesök. Mycket populära resor!</a:t>
            </a:r>
          </a:p>
        </p:txBody>
      </p:sp>
      <p:pic>
        <p:nvPicPr>
          <p:cNvPr id="4" name="Picture 2">
            <a:extLst>
              <a:ext uri="{FF2B5EF4-FFF2-40B4-BE49-F238E27FC236}">
                <a16:creationId xmlns="" xmlns:a16="http://schemas.microsoft.com/office/drawing/2014/main" id="{E14A61D4-20DE-43E7-BD55-E96EFDD8AF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230" y="1414636"/>
            <a:ext cx="2042738"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a:extLst>
              <a:ext uri="{FF2B5EF4-FFF2-40B4-BE49-F238E27FC236}">
                <a16:creationId xmlns="" xmlns:a16="http://schemas.microsoft.com/office/drawing/2014/main" id="{4FCDA4CB-2646-6B02-9D6A-D37CBDB7D5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635" y="1365858"/>
            <a:ext cx="4464496" cy="296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ruta 5">
            <a:extLst>
              <a:ext uri="{FF2B5EF4-FFF2-40B4-BE49-F238E27FC236}">
                <a16:creationId xmlns="" xmlns:a16="http://schemas.microsoft.com/office/drawing/2014/main" id="{7105CE6B-037D-8EAD-3633-6DA8A8EA2C50}"/>
              </a:ext>
            </a:extLst>
          </p:cNvPr>
          <p:cNvSpPr txBox="1"/>
          <p:nvPr/>
        </p:nvSpPr>
        <p:spPr>
          <a:xfrm>
            <a:off x="577230" y="3573016"/>
            <a:ext cx="3456384" cy="923330"/>
          </a:xfrm>
          <a:prstGeom prst="rect">
            <a:avLst/>
          </a:prstGeom>
          <a:noFill/>
        </p:spPr>
        <p:txBody>
          <a:bodyPr wrap="square" rtlCol="0">
            <a:spAutoFit/>
          </a:bodyPr>
          <a:lstStyle/>
          <a:p>
            <a:r>
              <a:rPr lang="sv-SE" dirty="0"/>
              <a:t>Alltid melodikrysset och tipsfrågor som förströelse på bussen. Å så fika förstås.</a:t>
            </a:r>
          </a:p>
        </p:txBody>
      </p:sp>
      <p:pic>
        <p:nvPicPr>
          <p:cNvPr id="3074" name="Picture 2" descr="C:\Users\goran\OneDrive\Bilder\Överförda mappar till extern hårddisk\X 2025-10 Gille resa Stockholm\FB_IMG_176021592052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6" y="4642222"/>
            <a:ext cx="2368724" cy="177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9165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3848" y="1089414"/>
            <a:ext cx="5712325" cy="5712325"/>
          </a:xfrm>
          <a:prstGeom prst="rect">
            <a:avLst/>
          </a:prstGeom>
        </p:spPr>
      </p:pic>
      <p:sp>
        <p:nvSpPr>
          <p:cNvPr id="3" name="textruta 2"/>
          <p:cNvSpPr txBox="1"/>
          <p:nvPr/>
        </p:nvSpPr>
        <p:spPr>
          <a:xfrm>
            <a:off x="419876" y="272818"/>
            <a:ext cx="8424936" cy="769441"/>
          </a:xfrm>
          <a:prstGeom prst="rect">
            <a:avLst/>
          </a:prstGeom>
          <a:noFill/>
        </p:spPr>
        <p:txBody>
          <a:bodyPr wrap="square" rtlCol="0">
            <a:spAutoFit/>
          </a:bodyPr>
          <a:lstStyle/>
          <a:p>
            <a:pPr algn="ctr"/>
            <a:r>
              <a:rPr lang="sv-SE" sz="4400" dirty="0" smtClean="0"/>
              <a:t>Stadsvandringar</a:t>
            </a:r>
            <a:endParaRPr lang="sv-SE" sz="4400" dirty="0"/>
          </a:p>
        </p:txBody>
      </p:sp>
      <p:sp>
        <p:nvSpPr>
          <p:cNvPr id="4" name="textruta 3"/>
          <p:cNvSpPr txBox="1"/>
          <p:nvPr/>
        </p:nvSpPr>
        <p:spPr>
          <a:xfrm>
            <a:off x="419876" y="2276872"/>
            <a:ext cx="2448272" cy="2862322"/>
          </a:xfrm>
          <a:prstGeom prst="rect">
            <a:avLst/>
          </a:prstGeom>
          <a:noFill/>
        </p:spPr>
        <p:txBody>
          <a:bodyPr wrap="square" rtlCol="0">
            <a:spAutoFit/>
          </a:bodyPr>
          <a:lstStyle/>
          <a:p>
            <a:r>
              <a:rPr lang="sv-SE" sz="2000" dirty="0" smtClean="0"/>
              <a:t>7 </a:t>
            </a:r>
            <a:r>
              <a:rPr lang="sv-SE" sz="2000" dirty="0" err="1" smtClean="0"/>
              <a:t>st</a:t>
            </a:r>
            <a:r>
              <a:rPr lang="sv-SE" sz="2000" dirty="0" smtClean="0"/>
              <a:t> stadsvandringar med 3 olika guider brukar det bli varje sommar. Här med Allan Ahlman som guide. </a:t>
            </a:r>
          </a:p>
          <a:p>
            <a:r>
              <a:rPr lang="sv-SE" sz="2000" dirty="0" smtClean="0"/>
              <a:t>Vandringarna avslutas med kaffe o fralla i Båtmanshuset</a:t>
            </a:r>
            <a:endParaRPr lang="sv-SE" sz="2000" dirty="0"/>
          </a:p>
        </p:txBody>
      </p:sp>
    </p:spTree>
    <p:extLst>
      <p:ext uri="{BB962C8B-B14F-4D97-AF65-F5344CB8AC3E}">
        <p14:creationId xmlns:p14="http://schemas.microsoft.com/office/powerpoint/2010/main" val="1920243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824</Words>
  <Application>Microsoft Office PowerPoint</Application>
  <PresentationFormat>Bildspel på skärmen (4:3)</PresentationFormat>
  <Paragraphs>102</Paragraphs>
  <Slides>25</Slides>
  <Notes>0</Notes>
  <HiddenSlides>0</HiddenSlides>
  <MMClips>0</MMClips>
  <ScaleCrop>false</ScaleCrop>
  <HeadingPairs>
    <vt:vector size="4" baseType="variant">
      <vt:variant>
        <vt:lpstr>Tema</vt:lpstr>
      </vt:variant>
      <vt:variant>
        <vt:i4>1</vt:i4>
      </vt:variant>
      <vt:variant>
        <vt:lpstr>Bildrubriker</vt:lpstr>
      </vt:variant>
      <vt:variant>
        <vt:i4>25</vt:i4>
      </vt:variant>
    </vt:vector>
  </HeadingPairs>
  <TitlesOfParts>
    <vt:vector size="26" baseType="lpstr">
      <vt:lpstr>Office-tema</vt:lpstr>
      <vt:lpstr>Vad är Skara Gille?</vt:lpstr>
      <vt:lpstr>Skara Gille bildades 1948</vt:lpstr>
      <vt:lpstr>Vi är över 800 medlemmar och den största hembygdsföreningen i Västra Götaland </vt:lpstr>
      <vt:lpstr>Nämnden 2026 består av</vt:lpstr>
      <vt:lpstr>Några exempel på våra aktiviter!</vt:lpstr>
      <vt:lpstr>PowerPoint-presentation</vt:lpstr>
      <vt:lpstr>PowerPoint-presentation</vt:lpstr>
      <vt:lpstr>PowerPoint-presentation</vt:lpstr>
      <vt:lpstr>PowerPoint-presentation</vt:lpstr>
      <vt:lpstr>PowerPoint-presentation</vt:lpstr>
      <vt:lpstr>PowerPoint-presentation</vt:lpstr>
      <vt:lpstr>PowerPoint-presentation</vt:lpstr>
      <vt:lpstr>Hembygdsmässa i Fornbyn</vt:lpstr>
      <vt:lpstr>PowerPoint-presentation</vt:lpstr>
      <vt:lpstr>PowerPoint-presentation</vt:lpstr>
      <vt:lpstr>Botan/Skyltar/Blommor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Vad är Skara Gille?</dc:title>
  <dc:creator>Göran Johansson</dc:creator>
  <cp:lastModifiedBy>Göran Johansson</cp:lastModifiedBy>
  <cp:revision>3</cp:revision>
  <dcterms:created xsi:type="dcterms:W3CDTF">2026-01-16T15:42:20Z</dcterms:created>
  <dcterms:modified xsi:type="dcterms:W3CDTF">2026-01-17T12:00:04Z</dcterms:modified>
</cp:coreProperties>
</file>